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5"/>
  </p:notesMasterIdLst>
  <p:handoutMasterIdLst>
    <p:handoutMasterId r:id="rId26"/>
  </p:handoutMasterIdLst>
  <p:sldIdLst>
    <p:sldId id="256" r:id="rId2"/>
    <p:sldId id="257" r:id="rId3"/>
    <p:sldId id="258" r:id="rId4"/>
    <p:sldId id="259" r:id="rId5"/>
    <p:sldId id="260" r:id="rId6"/>
    <p:sldId id="263" r:id="rId7"/>
    <p:sldId id="262" r:id="rId8"/>
    <p:sldId id="264" r:id="rId9"/>
    <p:sldId id="266" r:id="rId10"/>
    <p:sldId id="267" r:id="rId11"/>
    <p:sldId id="278" r:id="rId12"/>
    <p:sldId id="265" r:id="rId13"/>
    <p:sldId id="268" r:id="rId14"/>
    <p:sldId id="277" r:id="rId15"/>
    <p:sldId id="269" r:id="rId16"/>
    <p:sldId id="270" r:id="rId17"/>
    <p:sldId id="271" r:id="rId18"/>
    <p:sldId id="272" r:id="rId19"/>
    <p:sldId id="273" r:id="rId20"/>
    <p:sldId id="274" r:id="rId21"/>
    <p:sldId id="275" r:id="rId22"/>
    <p:sldId id="261" r:id="rId23"/>
    <p:sldId id="276" r:id="rId24"/>
  </p:sldIdLst>
  <p:sldSz cx="9144000" cy="6858000" type="screen4x3"/>
  <p:notesSz cx="7099300" cy="93853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660"/>
  </p:normalViewPr>
  <p:slideViewPr>
    <p:cSldViewPr>
      <p:cViewPr>
        <p:scale>
          <a:sx n="75" d="100"/>
          <a:sy n="75" d="100"/>
        </p:scale>
        <p:origin x="-852" y="-52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947F66-B3F4-4FCD-AAA4-DA8985DEA116}"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F09E2CD3-957D-4ED8-8475-1D948D53EA7C}">
      <dgm:prSet phldrT="[Text]"/>
      <dgm:spPr/>
      <dgm:t>
        <a:bodyPr/>
        <a:lstStyle/>
        <a:p>
          <a:pPr algn="ctr"/>
          <a:r>
            <a:rPr lang="en-US" dirty="0" smtClean="0"/>
            <a:t>Background and History</a:t>
          </a:r>
          <a:endParaRPr lang="en-US" dirty="0"/>
        </a:p>
      </dgm:t>
    </dgm:pt>
    <dgm:pt modelId="{18BD4071-6CBC-4976-87CD-7A9711E0BE15}" type="parTrans" cxnId="{B526F8B2-E74A-43D3-8656-D3E3EE6074EA}">
      <dgm:prSet/>
      <dgm:spPr/>
      <dgm:t>
        <a:bodyPr/>
        <a:lstStyle/>
        <a:p>
          <a:pPr algn="ctr"/>
          <a:endParaRPr lang="en-US"/>
        </a:p>
      </dgm:t>
    </dgm:pt>
    <dgm:pt modelId="{70C1E14F-9118-4501-BEEC-594C4096E4C3}" type="sibTrans" cxnId="{B526F8B2-E74A-43D3-8656-D3E3EE6074EA}">
      <dgm:prSet/>
      <dgm:spPr/>
      <dgm:t>
        <a:bodyPr/>
        <a:lstStyle/>
        <a:p>
          <a:pPr algn="ctr"/>
          <a:endParaRPr lang="en-US"/>
        </a:p>
      </dgm:t>
    </dgm:pt>
    <dgm:pt modelId="{FBA53FA5-3344-4051-806D-18FCC638013B}">
      <dgm:prSet phldrT="[Text]"/>
      <dgm:spPr/>
      <dgm:t>
        <a:bodyPr/>
        <a:lstStyle/>
        <a:p>
          <a:pPr algn="ctr"/>
          <a:r>
            <a:rPr lang="en-US" dirty="0" smtClean="0"/>
            <a:t>Charts and Weather</a:t>
          </a:r>
          <a:endParaRPr lang="en-US" dirty="0"/>
        </a:p>
      </dgm:t>
    </dgm:pt>
    <dgm:pt modelId="{244515D9-F1BC-4E20-9604-2180C0CB74FB}" type="parTrans" cxnId="{AB36DA0D-0A48-4022-ADD7-4F68F4EAE91D}">
      <dgm:prSet/>
      <dgm:spPr/>
      <dgm:t>
        <a:bodyPr/>
        <a:lstStyle/>
        <a:p>
          <a:pPr algn="ctr"/>
          <a:endParaRPr lang="en-US"/>
        </a:p>
      </dgm:t>
    </dgm:pt>
    <dgm:pt modelId="{36B04F90-BD93-4524-8FB7-094DB0F15DCB}" type="sibTrans" cxnId="{AB36DA0D-0A48-4022-ADD7-4F68F4EAE91D}">
      <dgm:prSet/>
      <dgm:spPr/>
      <dgm:t>
        <a:bodyPr/>
        <a:lstStyle/>
        <a:p>
          <a:pPr algn="ctr"/>
          <a:endParaRPr lang="en-US"/>
        </a:p>
      </dgm:t>
    </dgm:pt>
    <dgm:pt modelId="{38FB5928-B6D9-47E9-9357-7FF6B639978C}">
      <dgm:prSet phldrT="[Text]"/>
      <dgm:spPr/>
      <dgm:t>
        <a:bodyPr/>
        <a:lstStyle/>
        <a:p>
          <a:pPr algn="ctr"/>
          <a:r>
            <a:rPr lang="en-US" dirty="0" smtClean="0"/>
            <a:t>Tides and Currents / Wave Models</a:t>
          </a:r>
          <a:endParaRPr lang="en-US" dirty="0"/>
        </a:p>
      </dgm:t>
    </dgm:pt>
    <dgm:pt modelId="{5BC29DD3-174C-4E61-BF5C-ACD9E3E05446}" type="parTrans" cxnId="{8459977E-B768-4A55-98C1-98BA990F12A5}">
      <dgm:prSet/>
      <dgm:spPr/>
      <dgm:t>
        <a:bodyPr/>
        <a:lstStyle/>
        <a:p>
          <a:pPr algn="ctr"/>
          <a:endParaRPr lang="en-US"/>
        </a:p>
      </dgm:t>
    </dgm:pt>
    <dgm:pt modelId="{F9DC9717-A2F6-473C-98C7-6FBCC40A6C3D}" type="sibTrans" cxnId="{8459977E-B768-4A55-98C1-98BA990F12A5}">
      <dgm:prSet/>
      <dgm:spPr/>
      <dgm:t>
        <a:bodyPr/>
        <a:lstStyle/>
        <a:p>
          <a:pPr algn="ctr"/>
          <a:endParaRPr lang="en-US"/>
        </a:p>
      </dgm:t>
    </dgm:pt>
    <dgm:pt modelId="{2B07042C-2E09-4995-8374-6899F5D84411}">
      <dgm:prSet phldrT="[Text]"/>
      <dgm:spPr/>
      <dgm:t>
        <a:bodyPr/>
        <a:lstStyle/>
        <a:p>
          <a:pPr algn="ctr"/>
          <a:r>
            <a:rPr lang="en-US" dirty="0" smtClean="0"/>
            <a:t>Planning Your Trip</a:t>
          </a:r>
          <a:endParaRPr lang="en-US" dirty="0"/>
        </a:p>
      </dgm:t>
    </dgm:pt>
    <dgm:pt modelId="{BE8CBBA7-F51B-4F5D-B797-87078F3AF370}" type="parTrans" cxnId="{6673AFCC-9E1A-46E8-BD46-BEE85B5DB4CD}">
      <dgm:prSet/>
      <dgm:spPr/>
      <dgm:t>
        <a:bodyPr/>
        <a:lstStyle/>
        <a:p>
          <a:pPr algn="ctr"/>
          <a:endParaRPr lang="en-US"/>
        </a:p>
      </dgm:t>
    </dgm:pt>
    <dgm:pt modelId="{5EB27B6D-73E8-4523-BC35-99BAAA02D180}" type="sibTrans" cxnId="{6673AFCC-9E1A-46E8-BD46-BEE85B5DB4CD}">
      <dgm:prSet/>
      <dgm:spPr/>
      <dgm:t>
        <a:bodyPr/>
        <a:lstStyle/>
        <a:p>
          <a:pPr algn="ctr"/>
          <a:endParaRPr lang="en-US"/>
        </a:p>
      </dgm:t>
    </dgm:pt>
    <dgm:pt modelId="{295D0625-9005-408A-9B11-C46693535749}">
      <dgm:prSet phldrT="[Text]"/>
      <dgm:spPr/>
      <dgm:t>
        <a:bodyPr/>
        <a:lstStyle/>
        <a:p>
          <a:pPr algn="ctr"/>
          <a:r>
            <a:rPr lang="en-US" dirty="0" smtClean="0"/>
            <a:t>Videos and Images</a:t>
          </a:r>
          <a:endParaRPr lang="en-US" dirty="0"/>
        </a:p>
      </dgm:t>
    </dgm:pt>
    <dgm:pt modelId="{62BCFC13-1AFC-4C06-8483-DEACD6620D6D}" type="parTrans" cxnId="{BF60D354-7291-4915-B292-62EC19B0B20B}">
      <dgm:prSet/>
      <dgm:spPr/>
      <dgm:t>
        <a:bodyPr/>
        <a:lstStyle/>
        <a:p>
          <a:pPr algn="ctr"/>
          <a:endParaRPr lang="en-US"/>
        </a:p>
      </dgm:t>
    </dgm:pt>
    <dgm:pt modelId="{5B1ACC34-08C4-43F1-A6A0-14C82DE2A1F7}" type="sibTrans" cxnId="{BF60D354-7291-4915-B292-62EC19B0B20B}">
      <dgm:prSet/>
      <dgm:spPr/>
      <dgm:t>
        <a:bodyPr/>
        <a:lstStyle/>
        <a:p>
          <a:pPr algn="ctr"/>
          <a:endParaRPr lang="en-US"/>
        </a:p>
      </dgm:t>
    </dgm:pt>
    <dgm:pt modelId="{86A3BD8E-9FCF-47A5-898D-07CFD1373CD4}" type="pres">
      <dgm:prSet presAssocID="{CF947F66-B3F4-4FCD-AAA4-DA8985DEA116}" presName="diagram" presStyleCnt="0">
        <dgm:presLayoutVars>
          <dgm:dir/>
          <dgm:resizeHandles val="exact"/>
        </dgm:presLayoutVars>
      </dgm:prSet>
      <dgm:spPr/>
      <dgm:t>
        <a:bodyPr/>
        <a:lstStyle/>
        <a:p>
          <a:endParaRPr lang="en-US"/>
        </a:p>
      </dgm:t>
    </dgm:pt>
    <dgm:pt modelId="{2C3D1843-025A-4445-A20D-678BB74BEC4A}" type="pres">
      <dgm:prSet presAssocID="{F09E2CD3-957D-4ED8-8475-1D948D53EA7C}" presName="node" presStyleLbl="node1" presStyleIdx="0" presStyleCnt="5">
        <dgm:presLayoutVars>
          <dgm:bulletEnabled val="1"/>
        </dgm:presLayoutVars>
      </dgm:prSet>
      <dgm:spPr/>
      <dgm:t>
        <a:bodyPr/>
        <a:lstStyle/>
        <a:p>
          <a:endParaRPr lang="en-US"/>
        </a:p>
      </dgm:t>
    </dgm:pt>
    <dgm:pt modelId="{5EAE9204-E056-490E-B5E1-388C6A561030}" type="pres">
      <dgm:prSet presAssocID="{70C1E14F-9118-4501-BEEC-594C4096E4C3}" presName="sibTrans" presStyleCnt="0"/>
      <dgm:spPr/>
    </dgm:pt>
    <dgm:pt modelId="{EE7E25A3-BEB5-4A22-B9AB-58D6B35E8D7A}" type="pres">
      <dgm:prSet presAssocID="{FBA53FA5-3344-4051-806D-18FCC638013B}" presName="node" presStyleLbl="node1" presStyleIdx="1" presStyleCnt="5">
        <dgm:presLayoutVars>
          <dgm:bulletEnabled val="1"/>
        </dgm:presLayoutVars>
      </dgm:prSet>
      <dgm:spPr/>
      <dgm:t>
        <a:bodyPr/>
        <a:lstStyle/>
        <a:p>
          <a:endParaRPr lang="en-US"/>
        </a:p>
      </dgm:t>
    </dgm:pt>
    <dgm:pt modelId="{71777B74-4C56-4D4C-A53E-57C08B94AB6F}" type="pres">
      <dgm:prSet presAssocID="{36B04F90-BD93-4524-8FB7-094DB0F15DCB}" presName="sibTrans" presStyleCnt="0"/>
      <dgm:spPr/>
    </dgm:pt>
    <dgm:pt modelId="{05A51268-E032-47D0-9321-E255AC0E3752}" type="pres">
      <dgm:prSet presAssocID="{38FB5928-B6D9-47E9-9357-7FF6B639978C}" presName="node" presStyleLbl="node1" presStyleIdx="2" presStyleCnt="5">
        <dgm:presLayoutVars>
          <dgm:bulletEnabled val="1"/>
        </dgm:presLayoutVars>
      </dgm:prSet>
      <dgm:spPr/>
      <dgm:t>
        <a:bodyPr/>
        <a:lstStyle/>
        <a:p>
          <a:endParaRPr lang="en-US"/>
        </a:p>
      </dgm:t>
    </dgm:pt>
    <dgm:pt modelId="{EE976B12-EF9F-4DAC-8CF2-9D238BED34BC}" type="pres">
      <dgm:prSet presAssocID="{F9DC9717-A2F6-473C-98C7-6FBCC40A6C3D}" presName="sibTrans" presStyleCnt="0"/>
      <dgm:spPr/>
    </dgm:pt>
    <dgm:pt modelId="{B0395FBB-9498-440B-BD71-CE16A695CAC8}" type="pres">
      <dgm:prSet presAssocID="{2B07042C-2E09-4995-8374-6899F5D84411}" presName="node" presStyleLbl="node1" presStyleIdx="3" presStyleCnt="5">
        <dgm:presLayoutVars>
          <dgm:bulletEnabled val="1"/>
        </dgm:presLayoutVars>
      </dgm:prSet>
      <dgm:spPr/>
      <dgm:t>
        <a:bodyPr/>
        <a:lstStyle/>
        <a:p>
          <a:endParaRPr lang="en-US"/>
        </a:p>
      </dgm:t>
    </dgm:pt>
    <dgm:pt modelId="{928DDD81-5B35-4A05-A02B-6815B8E5207E}" type="pres">
      <dgm:prSet presAssocID="{5EB27B6D-73E8-4523-BC35-99BAAA02D180}" presName="sibTrans" presStyleCnt="0"/>
      <dgm:spPr/>
    </dgm:pt>
    <dgm:pt modelId="{413EE212-CFE8-4849-9A4D-80064377B89A}" type="pres">
      <dgm:prSet presAssocID="{295D0625-9005-408A-9B11-C46693535749}" presName="node" presStyleLbl="node1" presStyleIdx="4" presStyleCnt="5">
        <dgm:presLayoutVars>
          <dgm:bulletEnabled val="1"/>
        </dgm:presLayoutVars>
      </dgm:prSet>
      <dgm:spPr/>
      <dgm:t>
        <a:bodyPr/>
        <a:lstStyle/>
        <a:p>
          <a:endParaRPr lang="en-US"/>
        </a:p>
      </dgm:t>
    </dgm:pt>
  </dgm:ptLst>
  <dgm:cxnLst>
    <dgm:cxn modelId="{078B6053-7A70-4DA9-942B-C143812EBFFF}" type="presOf" srcId="{2B07042C-2E09-4995-8374-6899F5D84411}" destId="{B0395FBB-9498-440B-BD71-CE16A695CAC8}" srcOrd="0" destOrd="0" presId="urn:microsoft.com/office/officeart/2005/8/layout/default"/>
    <dgm:cxn modelId="{6673AFCC-9E1A-46E8-BD46-BEE85B5DB4CD}" srcId="{CF947F66-B3F4-4FCD-AAA4-DA8985DEA116}" destId="{2B07042C-2E09-4995-8374-6899F5D84411}" srcOrd="3" destOrd="0" parTransId="{BE8CBBA7-F51B-4F5D-B797-87078F3AF370}" sibTransId="{5EB27B6D-73E8-4523-BC35-99BAAA02D180}"/>
    <dgm:cxn modelId="{AB36DA0D-0A48-4022-ADD7-4F68F4EAE91D}" srcId="{CF947F66-B3F4-4FCD-AAA4-DA8985DEA116}" destId="{FBA53FA5-3344-4051-806D-18FCC638013B}" srcOrd="1" destOrd="0" parTransId="{244515D9-F1BC-4E20-9604-2180C0CB74FB}" sibTransId="{36B04F90-BD93-4524-8FB7-094DB0F15DCB}"/>
    <dgm:cxn modelId="{29DD270C-4919-481E-8E51-3B3BFDAA4953}" type="presOf" srcId="{38FB5928-B6D9-47E9-9357-7FF6B639978C}" destId="{05A51268-E032-47D0-9321-E255AC0E3752}" srcOrd="0" destOrd="0" presId="urn:microsoft.com/office/officeart/2005/8/layout/default"/>
    <dgm:cxn modelId="{1BC56B31-18F8-4023-B67C-E324092026EC}" type="presOf" srcId="{F09E2CD3-957D-4ED8-8475-1D948D53EA7C}" destId="{2C3D1843-025A-4445-A20D-678BB74BEC4A}" srcOrd="0" destOrd="0" presId="urn:microsoft.com/office/officeart/2005/8/layout/default"/>
    <dgm:cxn modelId="{B526F8B2-E74A-43D3-8656-D3E3EE6074EA}" srcId="{CF947F66-B3F4-4FCD-AAA4-DA8985DEA116}" destId="{F09E2CD3-957D-4ED8-8475-1D948D53EA7C}" srcOrd="0" destOrd="0" parTransId="{18BD4071-6CBC-4976-87CD-7A9711E0BE15}" sibTransId="{70C1E14F-9118-4501-BEEC-594C4096E4C3}"/>
    <dgm:cxn modelId="{BF60D354-7291-4915-B292-62EC19B0B20B}" srcId="{CF947F66-B3F4-4FCD-AAA4-DA8985DEA116}" destId="{295D0625-9005-408A-9B11-C46693535749}" srcOrd="4" destOrd="0" parTransId="{62BCFC13-1AFC-4C06-8483-DEACD6620D6D}" sibTransId="{5B1ACC34-08C4-43F1-A6A0-14C82DE2A1F7}"/>
    <dgm:cxn modelId="{B8EC2F59-37D8-42D3-94B1-434CBDD3107F}" type="presOf" srcId="{FBA53FA5-3344-4051-806D-18FCC638013B}" destId="{EE7E25A3-BEB5-4A22-B9AB-58D6B35E8D7A}" srcOrd="0" destOrd="0" presId="urn:microsoft.com/office/officeart/2005/8/layout/default"/>
    <dgm:cxn modelId="{8459977E-B768-4A55-98C1-98BA990F12A5}" srcId="{CF947F66-B3F4-4FCD-AAA4-DA8985DEA116}" destId="{38FB5928-B6D9-47E9-9357-7FF6B639978C}" srcOrd="2" destOrd="0" parTransId="{5BC29DD3-174C-4E61-BF5C-ACD9E3E05446}" sibTransId="{F9DC9717-A2F6-473C-98C7-6FBCC40A6C3D}"/>
    <dgm:cxn modelId="{B3C05838-2F40-46BD-BB4D-2E7B63B46690}" type="presOf" srcId="{CF947F66-B3F4-4FCD-AAA4-DA8985DEA116}" destId="{86A3BD8E-9FCF-47A5-898D-07CFD1373CD4}" srcOrd="0" destOrd="0" presId="urn:microsoft.com/office/officeart/2005/8/layout/default"/>
    <dgm:cxn modelId="{8AA15647-0ADC-4B74-95C5-F51FB7F2D32F}" type="presOf" srcId="{295D0625-9005-408A-9B11-C46693535749}" destId="{413EE212-CFE8-4849-9A4D-80064377B89A}" srcOrd="0" destOrd="0" presId="urn:microsoft.com/office/officeart/2005/8/layout/default"/>
    <dgm:cxn modelId="{B890133B-F971-43C1-A3C2-E2A864DB39C7}" type="presParOf" srcId="{86A3BD8E-9FCF-47A5-898D-07CFD1373CD4}" destId="{2C3D1843-025A-4445-A20D-678BB74BEC4A}" srcOrd="0" destOrd="0" presId="urn:microsoft.com/office/officeart/2005/8/layout/default"/>
    <dgm:cxn modelId="{A7611AF3-DAB1-496A-941C-9D26A08280C3}" type="presParOf" srcId="{86A3BD8E-9FCF-47A5-898D-07CFD1373CD4}" destId="{5EAE9204-E056-490E-B5E1-388C6A561030}" srcOrd="1" destOrd="0" presId="urn:microsoft.com/office/officeart/2005/8/layout/default"/>
    <dgm:cxn modelId="{010DAC09-13F4-41BF-9248-6CB635E5D82A}" type="presParOf" srcId="{86A3BD8E-9FCF-47A5-898D-07CFD1373CD4}" destId="{EE7E25A3-BEB5-4A22-B9AB-58D6B35E8D7A}" srcOrd="2" destOrd="0" presId="urn:microsoft.com/office/officeart/2005/8/layout/default"/>
    <dgm:cxn modelId="{1A73DACD-0C4D-422C-91C7-F9469408051E}" type="presParOf" srcId="{86A3BD8E-9FCF-47A5-898D-07CFD1373CD4}" destId="{71777B74-4C56-4D4C-A53E-57C08B94AB6F}" srcOrd="3" destOrd="0" presId="urn:microsoft.com/office/officeart/2005/8/layout/default"/>
    <dgm:cxn modelId="{D414D4BA-05CD-40DE-ACB4-DE319F759CD2}" type="presParOf" srcId="{86A3BD8E-9FCF-47A5-898D-07CFD1373CD4}" destId="{05A51268-E032-47D0-9321-E255AC0E3752}" srcOrd="4" destOrd="0" presId="urn:microsoft.com/office/officeart/2005/8/layout/default"/>
    <dgm:cxn modelId="{D44AE9D8-D9B1-4AAA-8236-9B822582DB99}" type="presParOf" srcId="{86A3BD8E-9FCF-47A5-898D-07CFD1373CD4}" destId="{EE976B12-EF9F-4DAC-8CF2-9D238BED34BC}" srcOrd="5" destOrd="0" presId="urn:microsoft.com/office/officeart/2005/8/layout/default"/>
    <dgm:cxn modelId="{EBBCE2E1-EFCE-4FDC-B992-E4BBDB512CF8}" type="presParOf" srcId="{86A3BD8E-9FCF-47A5-898D-07CFD1373CD4}" destId="{B0395FBB-9498-440B-BD71-CE16A695CAC8}" srcOrd="6" destOrd="0" presId="urn:microsoft.com/office/officeart/2005/8/layout/default"/>
    <dgm:cxn modelId="{EFC5D774-AADF-426F-9A56-F13E52938674}" type="presParOf" srcId="{86A3BD8E-9FCF-47A5-898D-07CFD1373CD4}" destId="{928DDD81-5B35-4A05-A02B-6815B8E5207E}" srcOrd="7" destOrd="0" presId="urn:microsoft.com/office/officeart/2005/8/layout/default"/>
    <dgm:cxn modelId="{4C234FDA-4CE8-4647-8C86-B6CC2827703B}" type="presParOf" srcId="{86A3BD8E-9FCF-47A5-898D-07CFD1373CD4}" destId="{413EE212-CFE8-4849-9A4D-80064377B89A}"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3D1843-025A-4445-A20D-678BB74BEC4A}">
      <dsp:nvSpPr>
        <dsp:cNvPr id="0" name=""/>
        <dsp:cNvSpPr/>
      </dsp:nvSpPr>
      <dsp:spPr>
        <a:xfrm>
          <a:off x="0" y="437355"/>
          <a:ext cx="2000250" cy="1200150"/>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Background and History</a:t>
          </a:r>
          <a:endParaRPr lang="en-US" sz="2400" kern="1200" dirty="0"/>
        </a:p>
      </dsp:txBody>
      <dsp:txXfrm>
        <a:off x="0" y="437355"/>
        <a:ext cx="2000250" cy="1200150"/>
      </dsp:txXfrm>
    </dsp:sp>
    <dsp:sp modelId="{EE7E25A3-BEB5-4A22-B9AB-58D6B35E8D7A}">
      <dsp:nvSpPr>
        <dsp:cNvPr id="0" name=""/>
        <dsp:cNvSpPr/>
      </dsp:nvSpPr>
      <dsp:spPr>
        <a:xfrm>
          <a:off x="2200275" y="437355"/>
          <a:ext cx="2000250" cy="1200150"/>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Charts and Weather</a:t>
          </a:r>
          <a:endParaRPr lang="en-US" sz="2400" kern="1200" dirty="0"/>
        </a:p>
      </dsp:txBody>
      <dsp:txXfrm>
        <a:off x="2200275" y="437355"/>
        <a:ext cx="2000250" cy="1200150"/>
      </dsp:txXfrm>
    </dsp:sp>
    <dsp:sp modelId="{05A51268-E032-47D0-9321-E255AC0E3752}">
      <dsp:nvSpPr>
        <dsp:cNvPr id="0" name=""/>
        <dsp:cNvSpPr/>
      </dsp:nvSpPr>
      <dsp:spPr>
        <a:xfrm>
          <a:off x="4400550" y="437355"/>
          <a:ext cx="2000250" cy="1200150"/>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Tides and Currents / Wave Models</a:t>
          </a:r>
          <a:endParaRPr lang="en-US" sz="2400" kern="1200" dirty="0"/>
        </a:p>
      </dsp:txBody>
      <dsp:txXfrm>
        <a:off x="4400550" y="437355"/>
        <a:ext cx="2000250" cy="1200150"/>
      </dsp:txXfrm>
    </dsp:sp>
    <dsp:sp modelId="{B0395FBB-9498-440B-BD71-CE16A695CAC8}">
      <dsp:nvSpPr>
        <dsp:cNvPr id="0" name=""/>
        <dsp:cNvSpPr/>
      </dsp:nvSpPr>
      <dsp:spPr>
        <a:xfrm>
          <a:off x="1100137" y="1837531"/>
          <a:ext cx="2000250" cy="1200150"/>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Planning Your Trip</a:t>
          </a:r>
          <a:endParaRPr lang="en-US" sz="2400" kern="1200" dirty="0"/>
        </a:p>
      </dsp:txBody>
      <dsp:txXfrm>
        <a:off x="1100137" y="1837531"/>
        <a:ext cx="2000250" cy="1200150"/>
      </dsp:txXfrm>
    </dsp:sp>
    <dsp:sp modelId="{413EE212-CFE8-4849-9A4D-80064377B89A}">
      <dsp:nvSpPr>
        <dsp:cNvPr id="0" name=""/>
        <dsp:cNvSpPr/>
      </dsp:nvSpPr>
      <dsp:spPr>
        <a:xfrm>
          <a:off x="3300412" y="1837531"/>
          <a:ext cx="2000250" cy="1200150"/>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Videos and Images</a:t>
          </a:r>
          <a:endParaRPr lang="en-US" sz="2400" kern="1200" dirty="0"/>
        </a:p>
      </dsp:txBody>
      <dsp:txXfrm>
        <a:off x="3300412" y="1837531"/>
        <a:ext cx="2000250" cy="120015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575" cy="469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021138" y="0"/>
            <a:ext cx="3076575" cy="469900"/>
          </a:xfrm>
          <a:prstGeom prst="rect">
            <a:avLst/>
          </a:prstGeom>
        </p:spPr>
        <p:txBody>
          <a:bodyPr vert="horz" lIns="91440" tIns="45720" rIns="91440" bIns="45720" rtlCol="0"/>
          <a:lstStyle>
            <a:lvl1pPr algn="r">
              <a:defRPr sz="1200"/>
            </a:lvl1pPr>
          </a:lstStyle>
          <a:p>
            <a:fld id="{50CBB019-1914-4BBD-BC7D-3FE856648B46}" type="datetimeFigureOut">
              <a:rPr lang="en-US" smtClean="0"/>
              <a:t>3/19/2012</a:t>
            </a:fld>
            <a:endParaRPr lang="en-US"/>
          </a:p>
        </p:txBody>
      </p:sp>
      <p:sp>
        <p:nvSpPr>
          <p:cNvPr id="4" name="Footer Placeholder 3"/>
          <p:cNvSpPr>
            <a:spLocks noGrp="1"/>
          </p:cNvSpPr>
          <p:nvPr>
            <p:ph type="ftr" sz="quarter" idx="2"/>
          </p:nvPr>
        </p:nvSpPr>
        <p:spPr>
          <a:xfrm>
            <a:off x="0" y="8913813"/>
            <a:ext cx="3076575" cy="469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021138" y="8913813"/>
            <a:ext cx="3076575" cy="469900"/>
          </a:xfrm>
          <a:prstGeom prst="rect">
            <a:avLst/>
          </a:prstGeom>
        </p:spPr>
        <p:txBody>
          <a:bodyPr vert="horz" lIns="91440" tIns="45720" rIns="91440" bIns="45720" rtlCol="0" anchor="b"/>
          <a:lstStyle>
            <a:lvl1pPr algn="r">
              <a:defRPr sz="1200"/>
            </a:lvl1pPr>
          </a:lstStyle>
          <a:p>
            <a:fld id="{5632CBD0-D171-4D2F-A97E-F58A81FC75C1}" type="slidenum">
              <a:rPr lang="en-US" smtClean="0"/>
              <a:t>‹#›</a:t>
            </a:fld>
            <a:endParaRPr lang="en-US"/>
          </a:p>
        </p:txBody>
      </p:sp>
    </p:spTree>
    <p:extLst>
      <p:ext uri="{BB962C8B-B14F-4D97-AF65-F5344CB8AC3E}">
        <p14:creationId xmlns:p14="http://schemas.microsoft.com/office/powerpoint/2010/main" val="35109378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469265"/>
          </a:xfrm>
          <a:prstGeom prst="rect">
            <a:avLst/>
          </a:prstGeom>
        </p:spPr>
        <p:txBody>
          <a:bodyPr vert="horz" lIns="94192" tIns="47096" rIns="94192" bIns="47096" rtlCol="0"/>
          <a:lstStyle>
            <a:lvl1pPr algn="l">
              <a:defRPr sz="1200"/>
            </a:lvl1pPr>
          </a:lstStyle>
          <a:p>
            <a:endParaRPr lang="en-US"/>
          </a:p>
        </p:txBody>
      </p:sp>
      <p:sp>
        <p:nvSpPr>
          <p:cNvPr id="3" name="Date Placeholder 2"/>
          <p:cNvSpPr>
            <a:spLocks noGrp="1"/>
          </p:cNvSpPr>
          <p:nvPr>
            <p:ph type="dt" idx="1"/>
          </p:nvPr>
        </p:nvSpPr>
        <p:spPr>
          <a:xfrm>
            <a:off x="4021294" y="0"/>
            <a:ext cx="3076363" cy="469265"/>
          </a:xfrm>
          <a:prstGeom prst="rect">
            <a:avLst/>
          </a:prstGeom>
        </p:spPr>
        <p:txBody>
          <a:bodyPr vert="horz" lIns="94192" tIns="47096" rIns="94192" bIns="47096" rtlCol="0"/>
          <a:lstStyle>
            <a:lvl1pPr algn="r">
              <a:defRPr sz="1200"/>
            </a:lvl1pPr>
          </a:lstStyle>
          <a:p>
            <a:fld id="{FABB22CD-2057-4D0D-B85C-A1D7C8537FBF}" type="datetimeFigureOut">
              <a:rPr lang="en-US" smtClean="0"/>
              <a:t>3/19/2012</a:t>
            </a:fld>
            <a:endParaRPr lang="en-US"/>
          </a:p>
        </p:txBody>
      </p:sp>
      <p:sp>
        <p:nvSpPr>
          <p:cNvPr id="4" name="Slide Image Placeholder 3"/>
          <p:cNvSpPr>
            <a:spLocks noGrp="1" noRot="1" noChangeAspect="1"/>
          </p:cNvSpPr>
          <p:nvPr>
            <p:ph type="sldImg" idx="2"/>
          </p:nvPr>
        </p:nvSpPr>
        <p:spPr>
          <a:xfrm>
            <a:off x="1203325" y="703263"/>
            <a:ext cx="4692650" cy="3519487"/>
          </a:xfrm>
          <a:prstGeom prst="rect">
            <a:avLst/>
          </a:prstGeom>
          <a:noFill/>
          <a:ln w="12700">
            <a:solidFill>
              <a:prstClr val="black"/>
            </a:solidFill>
          </a:ln>
        </p:spPr>
        <p:txBody>
          <a:bodyPr vert="horz" lIns="94192" tIns="47096" rIns="94192" bIns="47096" rtlCol="0" anchor="ctr"/>
          <a:lstStyle/>
          <a:p>
            <a:endParaRPr lang="en-US"/>
          </a:p>
        </p:txBody>
      </p:sp>
      <p:sp>
        <p:nvSpPr>
          <p:cNvPr id="5" name="Notes Placeholder 4"/>
          <p:cNvSpPr>
            <a:spLocks noGrp="1"/>
          </p:cNvSpPr>
          <p:nvPr>
            <p:ph type="body" sz="quarter" idx="3"/>
          </p:nvPr>
        </p:nvSpPr>
        <p:spPr>
          <a:xfrm>
            <a:off x="709930" y="4458018"/>
            <a:ext cx="5679440" cy="4223385"/>
          </a:xfrm>
          <a:prstGeom prst="rect">
            <a:avLst/>
          </a:prstGeom>
        </p:spPr>
        <p:txBody>
          <a:bodyPr vert="horz" lIns="94192" tIns="47096" rIns="94192" bIns="4709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14406"/>
            <a:ext cx="3076363" cy="469265"/>
          </a:xfrm>
          <a:prstGeom prst="rect">
            <a:avLst/>
          </a:prstGeom>
        </p:spPr>
        <p:txBody>
          <a:bodyPr vert="horz" lIns="94192" tIns="47096" rIns="94192" bIns="47096" rtlCol="0" anchor="b"/>
          <a:lstStyle>
            <a:lvl1pPr algn="l">
              <a:defRPr sz="1200"/>
            </a:lvl1pPr>
          </a:lstStyle>
          <a:p>
            <a:endParaRPr lang="en-US"/>
          </a:p>
        </p:txBody>
      </p:sp>
      <p:sp>
        <p:nvSpPr>
          <p:cNvPr id="7" name="Slide Number Placeholder 6"/>
          <p:cNvSpPr>
            <a:spLocks noGrp="1"/>
          </p:cNvSpPr>
          <p:nvPr>
            <p:ph type="sldNum" sz="quarter" idx="5"/>
          </p:nvPr>
        </p:nvSpPr>
        <p:spPr>
          <a:xfrm>
            <a:off x="4021294" y="8914406"/>
            <a:ext cx="3076363" cy="469265"/>
          </a:xfrm>
          <a:prstGeom prst="rect">
            <a:avLst/>
          </a:prstGeom>
        </p:spPr>
        <p:txBody>
          <a:bodyPr vert="horz" lIns="94192" tIns="47096" rIns="94192" bIns="47096" rtlCol="0" anchor="b"/>
          <a:lstStyle>
            <a:lvl1pPr algn="r">
              <a:defRPr sz="1200"/>
            </a:lvl1pPr>
          </a:lstStyle>
          <a:p>
            <a:fld id="{2F9717FE-7ECE-489A-B1DD-E9A769F29649}" type="slidenum">
              <a:rPr lang="en-US" smtClean="0"/>
              <a:t>‹#›</a:t>
            </a:fld>
            <a:endParaRPr lang="en-US"/>
          </a:p>
        </p:txBody>
      </p:sp>
    </p:spTree>
    <p:extLst>
      <p:ext uri="{BB962C8B-B14F-4D97-AF65-F5344CB8AC3E}">
        <p14:creationId xmlns:p14="http://schemas.microsoft.com/office/powerpoint/2010/main" val="500418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D376CCE-1C3A-439A-BE35-6E90E63689BB}" type="datetimeFigureOut">
              <a:rPr lang="en-US" smtClean="0"/>
              <a:t>3/19/2012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D9EAE-178C-44EA-962D-176958223B42}" type="slidenum">
              <a:rPr lang="en-US" smtClean="0"/>
              <a:t>‹#›</a:t>
            </a:fld>
            <a:endParaRPr lang="en-US"/>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D376CCE-1C3A-439A-BE35-6E90E63689BB}" type="datetimeFigureOut">
              <a:rPr lang="en-US" smtClean="0"/>
              <a:t>3/19/2012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D9EAE-178C-44EA-962D-176958223B42}"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D376CCE-1C3A-439A-BE35-6E90E63689BB}" type="datetimeFigureOut">
              <a:rPr lang="en-US" smtClean="0"/>
              <a:t>3/19/2012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D9EAE-178C-44EA-962D-176958223B42}"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D376CCE-1C3A-439A-BE35-6E90E63689BB}" type="datetimeFigureOut">
              <a:rPr lang="en-US" smtClean="0"/>
              <a:t>3/19/2012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D9EAE-178C-44EA-962D-176958223B42}"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D376CCE-1C3A-439A-BE35-6E90E63689BB}" type="datetimeFigureOut">
              <a:rPr lang="en-US" smtClean="0"/>
              <a:t>3/19/2012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D9EAE-178C-44EA-962D-176958223B42}"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6D376CCE-1C3A-439A-BE35-6E90E63689BB}" type="datetimeFigureOut">
              <a:rPr lang="en-US" smtClean="0"/>
              <a:t>3/19/2012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D9EAE-178C-44EA-962D-176958223B42}"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D376CCE-1C3A-439A-BE35-6E90E63689BB}" type="datetimeFigureOut">
              <a:rPr lang="en-US" smtClean="0"/>
              <a:t>3/19/2012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0D9EAE-178C-44EA-962D-176958223B42}"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D376CCE-1C3A-439A-BE35-6E90E63689BB}" type="datetimeFigureOut">
              <a:rPr lang="en-US" smtClean="0"/>
              <a:t>3/19/2012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0D9EAE-178C-44EA-962D-176958223B42}"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376CCE-1C3A-439A-BE35-6E90E63689BB}" type="datetimeFigureOut">
              <a:rPr lang="en-US" smtClean="0"/>
              <a:t>3/19/2012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0D9EAE-178C-44EA-962D-176958223B42}"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D376CCE-1C3A-439A-BE35-6E90E63689BB}" type="datetimeFigureOut">
              <a:rPr lang="en-US" smtClean="0"/>
              <a:t>3/19/2012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D9EAE-178C-44EA-962D-176958223B42}"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D376CCE-1C3A-439A-BE35-6E90E63689BB}" type="datetimeFigureOut">
              <a:rPr lang="en-US" smtClean="0"/>
              <a:t>3/19/2012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D9EAE-178C-44EA-962D-176958223B42}" type="slidenum">
              <a:rPr lang="en-US" smtClean="0"/>
              <a:t>‹#›</a:t>
            </a:fld>
            <a:endParaRPr lang="en-US"/>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6D376CCE-1C3A-439A-BE35-6E90E63689BB}" type="datetimeFigureOut">
              <a:rPr lang="en-US" smtClean="0"/>
              <a:t>3/19/2012</a:t>
            </a:fld>
            <a:endParaRPr lang="en-US"/>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E00D9EAE-178C-44EA-962D-176958223B4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surf-forecast.com/breaks/Niijima-Habushiura/forecasts/latest/six_day"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video" Target="http://www.youtube.com/v/mcxrjHe5UJE?version=3&amp;hl=en_US"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video" Target="http://www.youtube.com/v/t8NxMdW8ttA?version=3&amp;hl=en_US"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www.surf-forecast.com/breaks/Niijima-Habushiura/reliability_by_season" TargetMode="External"/><Relationship Id="rId3" Type="http://schemas.openxmlformats.org/officeDocument/2006/relationships/hyperlink" Target="http://en.wikipedia.org/wiki/Kuroshio_Current" TargetMode="External"/><Relationship Id="rId7" Type="http://schemas.openxmlformats.org/officeDocument/2006/relationships/hyperlink" Target="http://magicseaweed.com/spot-seasonal-overview.php?spotId=602" TargetMode="External"/><Relationship Id="rId2" Type="http://schemas.openxmlformats.org/officeDocument/2006/relationships/hyperlink" Target="http://chipango.wordpress.com/2011/08/20/island-escape-to-niijima/" TargetMode="External"/><Relationship Id="rId1" Type="http://schemas.openxmlformats.org/officeDocument/2006/relationships/slideLayout" Target="../slideLayouts/slideLayout2.xml"/><Relationship Id="rId6" Type="http://schemas.openxmlformats.org/officeDocument/2006/relationships/hyperlink" Target="http://en.wikipedia.org/wiki/Nii-jima" TargetMode="External"/><Relationship Id="rId5" Type="http://schemas.openxmlformats.org/officeDocument/2006/relationships/hyperlink" Target="http://en.wikipedia.org/wiki/List_of_volcanoes_in_Japan" TargetMode="External"/><Relationship Id="rId10" Type="http://schemas.openxmlformats.org/officeDocument/2006/relationships/hyperlink" Target="http://www.tokaikisen.co.jp/english/time_price/time_price/" TargetMode="External"/><Relationship Id="rId4" Type="http://schemas.openxmlformats.org/officeDocument/2006/relationships/hyperlink" Target="http://niijimawavereport.sblo.jp/" TargetMode="External"/><Relationship Id="rId9" Type="http://schemas.openxmlformats.org/officeDocument/2006/relationships/hyperlink" Target="http://wikitravel.org/en/Niijima"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12662" r="-12662"/>
          <a:stretch/>
        </p:blipFill>
        <p:spPr bwMode="auto">
          <a:xfrm>
            <a:off x="0" y="0"/>
            <a:ext cx="1047022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ubtitle 2"/>
          <p:cNvSpPr>
            <a:spLocks noGrp="1"/>
          </p:cNvSpPr>
          <p:nvPr>
            <p:ph type="subTitle" idx="1"/>
          </p:nvPr>
        </p:nvSpPr>
        <p:spPr>
          <a:xfrm>
            <a:off x="1600200" y="2590800"/>
            <a:ext cx="6400800" cy="2514600"/>
          </a:xfrm>
        </p:spPr>
        <p:txBody>
          <a:bodyPr/>
          <a:lstStyle/>
          <a:p>
            <a:r>
              <a:rPr lang="en-US" sz="4000" b="1" dirty="0" smtClean="0">
                <a:solidFill>
                  <a:schemeClr val="tx2"/>
                </a:solidFill>
              </a:rPr>
              <a:t>Niijima</a:t>
            </a:r>
            <a:r>
              <a:rPr lang="en-US" sz="4000" b="1" dirty="0"/>
              <a:t>, </a:t>
            </a:r>
            <a:r>
              <a:rPr lang="en-US" sz="4000" b="1" dirty="0" smtClean="0"/>
              <a:t>Japan </a:t>
            </a:r>
            <a:r>
              <a:rPr lang="ja-JP" altLang="en-US" sz="4000" b="1" dirty="0" smtClean="0"/>
              <a:t>新</a:t>
            </a:r>
            <a:r>
              <a:rPr lang="ja-JP" altLang="en-US" sz="4000" b="1" dirty="0"/>
              <a:t>島</a:t>
            </a:r>
            <a:r>
              <a:rPr lang="ja-JP" altLang="en-US" sz="4000" b="1" dirty="0" smtClean="0"/>
              <a:t>村</a:t>
            </a:r>
            <a:endParaRPr lang="en-US" altLang="ja-JP" sz="4000" b="1" dirty="0" smtClean="0"/>
          </a:p>
          <a:p>
            <a:r>
              <a:rPr lang="pt-BR" sz="2000" b="1" dirty="0"/>
              <a:t>Latitude: 34° 22.566' N</a:t>
            </a:r>
            <a:br>
              <a:rPr lang="pt-BR" sz="2000" b="1" dirty="0"/>
            </a:br>
            <a:r>
              <a:rPr lang="pt-BR" sz="2000" b="1" dirty="0"/>
              <a:t>Longitude: 139° 16.598' </a:t>
            </a:r>
            <a:r>
              <a:rPr lang="pt-BR" sz="2000" b="1" dirty="0" smtClean="0"/>
              <a:t>E</a:t>
            </a:r>
          </a:p>
          <a:p>
            <a:r>
              <a:rPr lang="pt-BR" sz="1200" b="1" dirty="0" smtClean="0"/>
              <a:t>Joseph LeRoy</a:t>
            </a:r>
            <a:endParaRPr lang="en-US" sz="1200" b="1" dirty="0"/>
          </a:p>
          <a:p>
            <a:endParaRPr lang="en-US" b="1" dirty="0">
              <a:solidFill>
                <a:schemeClr val="tx2"/>
              </a:solidFill>
            </a:endParaRPr>
          </a:p>
        </p:txBody>
      </p:sp>
      <p:sp>
        <p:nvSpPr>
          <p:cNvPr id="2" name="Title 1"/>
          <p:cNvSpPr>
            <a:spLocks noGrp="1"/>
          </p:cNvSpPr>
          <p:nvPr>
            <p:ph type="ctrTitle"/>
          </p:nvPr>
        </p:nvSpPr>
        <p:spPr>
          <a:xfrm>
            <a:off x="1359049" y="3388433"/>
            <a:ext cx="7175351" cy="1793167"/>
          </a:xfrm>
        </p:spPr>
        <p:txBody>
          <a:bodyPr/>
          <a:lstStyle/>
          <a:p>
            <a:pPr marL="182880" indent="0">
              <a:buNone/>
            </a:pPr>
            <a:r>
              <a:rPr lang="en-US" b="1" dirty="0" smtClean="0"/>
              <a:t/>
            </a:r>
            <a:br>
              <a:rPr lang="en-US" b="1" dirty="0" smtClean="0"/>
            </a:br>
            <a:r>
              <a:rPr lang="en-US" b="1" dirty="0" smtClean="0"/>
              <a:t>Global </a:t>
            </a:r>
            <a:r>
              <a:rPr lang="en-US" b="1" dirty="0" smtClean="0"/>
              <a:t>Surf </a:t>
            </a:r>
            <a:r>
              <a:rPr lang="en-US" b="1" dirty="0" smtClean="0"/>
              <a:t>Project</a:t>
            </a:r>
            <a:r>
              <a:rPr lang="en-US" b="1" dirty="0" smtClean="0"/>
              <a:t>	</a:t>
            </a:r>
            <a:endParaRPr lang="en-US" b="1" dirty="0"/>
          </a:p>
        </p:txBody>
      </p:sp>
    </p:spTree>
    <p:extLst>
      <p:ext uri="{BB962C8B-B14F-4D97-AF65-F5344CB8AC3E}">
        <p14:creationId xmlns:p14="http://schemas.microsoft.com/office/powerpoint/2010/main" val="31494481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5943600"/>
            <a:ext cx="6512511" cy="1143000"/>
          </a:xfrm>
        </p:spPr>
        <p:txBody>
          <a:bodyPr/>
          <a:lstStyle/>
          <a:p>
            <a:pPr marL="0" indent="0" algn="ctr">
              <a:buNone/>
            </a:pPr>
            <a:r>
              <a:rPr lang="en-US" dirty="0" smtClean="0"/>
              <a:t>Wind &amp; Swell Statistics</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55234"/>
            <a:ext cx="3684050" cy="5864566"/>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4236" y="178849"/>
            <a:ext cx="3668305" cy="5840951"/>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046705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5943600"/>
            <a:ext cx="6512511" cy="1143000"/>
          </a:xfrm>
        </p:spPr>
        <p:txBody>
          <a:bodyPr/>
          <a:lstStyle/>
          <a:p>
            <a:pPr marL="0" indent="0" algn="ctr">
              <a:buNone/>
            </a:pPr>
            <a:r>
              <a:rPr lang="en-US" dirty="0" smtClean="0"/>
              <a:t>Wind &amp; Swell Statistics</a:t>
            </a:r>
            <a:endParaRPr lang="en-US" dirty="0"/>
          </a:p>
        </p:txBody>
      </p:sp>
      <p:pic>
        <p:nvPicPr>
          <p:cNvPr id="1026" name="Picture 2" descr="Niijima - Habushiura break location map and break info">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203200"/>
            <a:ext cx="5734050" cy="5734050"/>
          </a:xfrm>
          <a:prstGeom prst="rect">
            <a:avLst/>
          </a:prstGeom>
          <a:noFill/>
          <a:effectLst>
            <a:outerShdw blurRad="63500" sx="102000" sy="102000" algn="ctr" rotWithShape="0">
              <a:schemeClr val="tx1">
                <a:alpha val="4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96243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791200"/>
            <a:ext cx="6664911" cy="1143000"/>
          </a:xfrm>
        </p:spPr>
        <p:txBody>
          <a:bodyPr/>
          <a:lstStyle/>
          <a:p>
            <a:pPr marL="0" indent="0" algn="ctr">
              <a:buNone/>
            </a:pPr>
            <a:r>
              <a:rPr lang="en-US" dirty="0" smtClean="0"/>
              <a:t>Bathymetry</a:t>
            </a:r>
            <a:endParaRPr lang="en-US" dirty="0"/>
          </a:p>
        </p:txBody>
      </p:sp>
      <p:sp>
        <p:nvSpPr>
          <p:cNvPr id="3" name="Content Placeholder 2"/>
          <p:cNvSpPr>
            <a:spLocks noGrp="1"/>
          </p:cNvSpPr>
          <p:nvPr>
            <p:ph sz="quarter" idx="13"/>
          </p:nvPr>
        </p:nvSpPr>
        <p:spPr>
          <a:xfrm>
            <a:off x="228600" y="640080"/>
            <a:ext cx="4419600" cy="4922520"/>
          </a:xfrm>
        </p:spPr>
        <p:txBody>
          <a:bodyPr>
            <a:normAutofit/>
          </a:bodyPr>
          <a:lstStyle/>
          <a:p>
            <a:pPr marL="45720" indent="0" algn="just">
              <a:buNone/>
            </a:pPr>
            <a:r>
              <a:rPr lang="en-US" sz="1800" dirty="0" smtClean="0"/>
              <a:t>Generally the type of bottom you will find in the Niijima and </a:t>
            </a:r>
            <a:r>
              <a:rPr lang="en-US" sz="1800" dirty="0" err="1" smtClean="0"/>
              <a:t>Izu</a:t>
            </a:r>
            <a:r>
              <a:rPr lang="en-US" sz="1800" dirty="0" smtClean="0"/>
              <a:t> Island chain is a sandy and rocky bottom. This is a result of volcanic eruptions that occurred around the 9</a:t>
            </a:r>
            <a:r>
              <a:rPr lang="en-US" sz="1800" baseline="30000" dirty="0" smtClean="0"/>
              <a:t>th</a:t>
            </a:r>
            <a:r>
              <a:rPr lang="en-US" sz="1800" dirty="0" smtClean="0"/>
              <a:t> century. On the coast of Niijima, the depth of water drastically increases less than a mile off the coast. You’ll generally experience very deep water on many of the beaches in Japan, and other islands for that matter which might be different than what you’ll find in many of the shores of New Jersey and surrounding areas.  You’ll tend to find a lot of beach breaks and shore breaks due to the bathymetry off the coast of Niijima.</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685800"/>
            <a:ext cx="3599605" cy="3506575"/>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679485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7489" y="5867400"/>
            <a:ext cx="6664911" cy="1143000"/>
          </a:xfrm>
        </p:spPr>
        <p:txBody>
          <a:bodyPr/>
          <a:lstStyle/>
          <a:p>
            <a:pPr marL="0" indent="0" algn="ctr">
              <a:buNone/>
            </a:pPr>
            <a:r>
              <a:rPr lang="en-US" dirty="0" smtClean="0"/>
              <a:t>Planning Your Trip</a:t>
            </a:r>
            <a:endParaRPr lang="en-US" dirty="0"/>
          </a:p>
        </p:txBody>
      </p:sp>
      <p:sp>
        <p:nvSpPr>
          <p:cNvPr id="3" name="Content Placeholder 2"/>
          <p:cNvSpPr>
            <a:spLocks noGrp="1"/>
          </p:cNvSpPr>
          <p:nvPr>
            <p:ph sz="quarter" idx="13"/>
          </p:nvPr>
        </p:nvSpPr>
        <p:spPr>
          <a:xfrm>
            <a:off x="304800" y="228600"/>
            <a:ext cx="8534400" cy="3352800"/>
          </a:xfrm>
        </p:spPr>
        <p:txBody>
          <a:bodyPr>
            <a:normAutofit/>
          </a:bodyPr>
          <a:lstStyle/>
          <a:p>
            <a:pPr marL="45720" indent="0" algn="just">
              <a:buNone/>
            </a:pPr>
            <a:r>
              <a:rPr lang="en-US" sz="1800" dirty="0" smtClean="0"/>
              <a:t>Planning your trip to Japan will defiantly cost a large amount of money. During the Summer months you will expect to pay on average $1600 to $1800 for a round trip airline ticket. The cheapest time to fly to Japan is during autumn, and you will pay anywhere from $1000 to $1400. </a:t>
            </a:r>
            <a:r>
              <a:rPr lang="en-US" sz="1800" dirty="0" smtClean="0"/>
              <a:t>The average price to fly your surfboard is about $150 - $200. </a:t>
            </a:r>
            <a:r>
              <a:rPr lang="en-US" sz="1800" dirty="0" smtClean="0"/>
              <a:t>Your </a:t>
            </a:r>
            <a:r>
              <a:rPr lang="en-US" sz="1800" dirty="0" smtClean="0"/>
              <a:t>best option would to rent from a local surf shop to save the time and money it would cost to carry your surfboard. The duration of the flight lasts roughly 12 to 14 hours.</a:t>
            </a:r>
          </a:p>
          <a:p>
            <a:pPr marL="45720" indent="0" algn="just">
              <a:buNone/>
            </a:pPr>
            <a:r>
              <a:rPr lang="en-US" sz="1800" dirty="0" smtClean="0"/>
              <a:t>From Tokyo, you will have three options to arrive in Niijima. You can either take a 45 minute plane ride, a 2 ½ hour jet boat or a 9 hour overnight </a:t>
            </a:r>
            <a:r>
              <a:rPr lang="en-US" sz="1800" dirty="0"/>
              <a:t>ferry which leaves from </a:t>
            </a:r>
            <a:r>
              <a:rPr lang="en-US" sz="1800" dirty="0" err="1"/>
              <a:t>Takeshiba</a:t>
            </a:r>
            <a:r>
              <a:rPr lang="en-US" sz="1800" dirty="0"/>
              <a:t> </a:t>
            </a:r>
            <a:r>
              <a:rPr lang="en-US" sz="1800" dirty="0" err="1"/>
              <a:t>Sanbashi</a:t>
            </a:r>
            <a:r>
              <a:rPr lang="en-US" sz="1800" dirty="0"/>
              <a:t> Pier</a:t>
            </a:r>
            <a:r>
              <a:rPr lang="en-US" sz="1800" dirty="0" smtClean="0"/>
              <a:t>, located in Tokyo. Prices vary, starting at 6000JPY to 19000JPY. </a:t>
            </a:r>
            <a:endParaRPr lang="en-US" sz="180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4446" y="3438905"/>
            <a:ext cx="4486984" cy="2504695"/>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62258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7489" y="5867400"/>
            <a:ext cx="6664911" cy="1143000"/>
          </a:xfrm>
        </p:spPr>
        <p:txBody>
          <a:bodyPr/>
          <a:lstStyle/>
          <a:p>
            <a:pPr marL="0" indent="0" algn="ctr">
              <a:buNone/>
            </a:pPr>
            <a:r>
              <a:rPr lang="en-US" dirty="0" smtClean="0"/>
              <a:t>Planning Your Trip</a:t>
            </a:r>
            <a:endParaRPr lang="en-US" dirty="0"/>
          </a:p>
        </p:txBody>
      </p:sp>
      <p:sp>
        <p:nvSpPr>
          <p:cNvPr id="3" name="Content Placeholder 2"/>
          <p:cNvSpPr>
            <a:spLocks noGrp="1"/>
          </p:cNvSpPr>
          <p:nvPr>
            <p:ph sz="quarter" idx="13"/>
          </p:nvPr>
        </p:nvSpPr>
        <p:spPr>
          <a:xfrm>
            <a:off x="304800" y="228600"/>
            <a:ext cx="8534400" cy="5181600"/>
          </a:xfrm>
        </p:spPr>
        <p:txBody>
          <a:bodyPr>
            <a:normAutofit/>
          </a:bodyPr>
          <a:lstStyle/>
          <a:p>
            <a:pPr marL="45720" indent="0" algn="just">
              <a:buNone/>
            </a:pPr>
            <a:r>
              <a:rPr lang="en-US" sz="1800" dirty="0" smtClean="0"/>
              <a:t>The local crowd in Japan is generally very friendly. You’ll defiantly make friends in and out of the water. Most Japanese nationals speak a decent amount of English, however some are not fluent in English at all. These people you would normally keep to themselves and not interact with English speakers. </a:t>
            </a:r>
          </a:p>
          <a:p>
            <a:pPr marL="45720" indent="0" algn="just">
              <a:buNone/>
            </a:pPr>
            <a:endParaRPr lang="en-US" sz="1800" dirty="0"/>
          </a:p>
          <a:p>
            <a:pPr marL="45720" indent="0" algn="just">
              <a:buNone/>
            </a:pPr>
            <a:r>
              <a:rPr lang="en-US" sz="1800" dirty="0" smtClean="0"/>
              <a:t>A lot of Japanese enjoy drinking and making friends with foreigners who they just met. I think you’ll have a great time if you’re social and enjoy learning a little bit of Japanese during your trip.</a:t>
            </a:r>
          </a:p>
          <a:p>
            <a:pPr marL="45720" indent="0" algn="just">
              <a:buNone/>
            </a:pPr>
            <a:endParaRPr lang="en-US" sz="1800" dirty="0"/>
          </a:p>
          <a:p>
            <a:pPr marL="45720" indent="0" algn="just">
              <a:buNone/>
            </a:pPr>
            <a:r>
              <a:rPr lang="en-US" sz="1800" dirty="0" smtClean="0"/>
              <a:t>If you’re going during the winter you would defiantly want to bring a wetsuit, however in the summer you will not need one. Renting a surfboard is somewhat expensive. </a:t>
            </a:r>
          </a:p>
          <a:p>
            <a:pPr marL="45720" indent="0" algn="just">
              <a:buNone/>
            </a:pPr>
            <a:endParaRPr lang="en-US" sz="1800" dirty="0"/>
          </a:p>
          <a:p>
            <a:pPr marL="45720" indent="0" algn="just">
              <a:buNone/>
            </a:pPr>
            <a:r>
              <a:rPr lang="en-US" sz="1800" dirty="0" smtClean="0"/>
              <a:t>For a short board you can expect to pay 4000JPY ($50USD), and or a long board about 5000JPY ($60USD). </a:t>
            </a:r>
            <a:endParaRPr lang="en-US" sz="1800" dirty="0"/>
          </a:p>
        </p:txBody>
      </p:sp>
    </p:spTree>
    <p:extLst>
      <p:ext uri="{BB962C8B-B14F-4D97-AF65-F5344CB8AC3E}">
        <p14:creationId xmlns:p14="http://schemas.microsoft.com/office/powerpoint/2010/main" val="22908708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562600"/>
            <a:ext cx="6664911" cy="1143000"/>
          </a:xfrm>
        </p:spPr>
        <p:txBody>
          <a:bodyPr/>
          <a:lstStyle/>
          <a:p>
            <a:pPr marL="0" indent="0" algn="ctr">
              <a:buNone/>
            </a:pPr>
            <a:r>
              <a:rPr lang="en-US" dirty="0" smtClean="0"/>
              <a:t>Images</a:t>
            </a:r>
            <a:endParaRPr lang="en-US" dirty="0"/>
          </a:p>
        </p:txBody>
      </p:sp>
      <p:sp>
        <p:nvSpPr>
          <p:cNvPr id="3" name="Content Placeholder 2"/>
          <p:cNvSpPr>
            <a:spLocks noGrp="1"/>
          </p:cNvSpPr>
          <p:nvPr>
            <p:ph sz="quarter" idx="13"/>
          </p:nvPr>
        </p:nvSpPr>
        <p:spPr>
          <a:xfrm>
            <a:off x="365760" y="3048000"/>
            <a:ext cx="4739640" cy="2438400"/>
          </a:xfrm>
        </p:spPr>
        <p:txBody>
          <a:bodyPr>
            <a:normAutofit fontScale="92500"/>
          </a:bodyPr>
          <a:lstStyle/>
          <a:p>
            <a:pPr marL="45720" indent="0" algn="just">
              <a:buNone/>
            </a:pPr>
            <a:r>
              <a:rPr lang="en-US" sz="1800" dirty="0" smtClean="0"/>
              <a:t>Niijima camping is the most popular method for getting rest after an exhausting day in the water or traveling the island. The best thing is that it’s the cheapest option for getting some rest. It’s free! Instead of spending money on a hotel, you can just bring a tent or rent one and interact with everyone else at the campground. I think that would make for a much more enjoyable island trip anyways. </a:t>
            </a:r>
            <a:endParaRPr lang="en-US" sz="1800"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10185"/>
            <a:ext cx="4191000" cy="2787015"/>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645" y="217159"/>
            <a:ext cx="3542355" cy="4723141"/>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168832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562600"/>
            <a:ext cx="6664911" cy="1143000"/>
          </a:xfrm>
        </p:spPr>
        <p:txBody>
          <a:bodyPr/>
          <a:lstStyle/>
          <a:p>
            <a:pPr marL="0" indent="0" algn="ctr">
              <a:buNone/>
            </a:pPr>
            <a:r>
              <a:rPr lang="en-US" dirty="0" smtClean="0"/>
              <a:t>Images</a:t>
            </a:r>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275" y="142782"/>
            <a:ext cx="8265495" cy="5496018"/>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523745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562600"/>
            <a:ext cx="6664911" cy="1143000"/>
          </a:xfrm>
        </p:spPr>
        <p:txBody>
          <a:bodyPr/>
          <a:lstStyle/>
          <a:p>
            <a:pPr marL="0" indent="0" algn="ctr">
              <a:buNone/>
            </a:pPr>
            <a:r>
              <a:rPr lang="en-US" dirty="0" smtClean="0"/>
              <a:t>Images</a:t>
            </a:r>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9640" y="401921"/>
            <a:ext cx="7376160" cy="4990434"/>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341520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562600"/>
            <a:ext cx="6664911" cy="1143000"/>
          </a:xfrm>
        </p:spPr>
        <p:txBody>
          <a:bodyPr/>
          <a:lstStyle/>
          <a:p>
            <a:pPr marL="0" indent="0" algn="ctr">
              <a:buNone/>
            </a:pPr>
            <a:r>
              <a:rPr lang="en-US" dirty="0" smtClean="0"/>
              <a:t>Images</a:t>
            </a:r>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6362" y="228600"/>
            <a:ext cx="8084238" cy="5369038"/>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722789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562600"/>
            <a:ext cx="6664911" cy="1143000"/>
          </a:xfrm>
        </p:spPr>
        <p:txBody>
          <a:bodyPr/>
          <a:lstStyle/>
          <a:p>
            <a:pPr marL="0" indent="0" algn="ctr">
              <a:buNone/>
            </a:pPr>
            <a:r>
              <a:rPr lang="en-US" dirty="0" smtClean="0"/>
              <a:t>Images</a:t>
            </a:r>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145" y="354437"/>
            <a:ext cx="7670055" cy="5131963"/>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22652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0924" y="4372168"/>
            <a:ext cx="5382241" cy="1143000"/>
          </a:xfrm>
        </p:spPr>
        <p:txBody>
          <a:bodyPr/>
          <a:lstStyle/>
          <a:p>
            <a:pPr marL="0" indent="0" algn="ctr">
              <a:buNone/>
            </a:pPr>
            <a:r>
              <a:rPr lang="en-US" dirty="0" smtClean="0"/>
              <a:t>Table of Contents</a:t>
            </a:r>
            <a:endParaRPr lang="en-US" dirty="0"/>
          </a:p>
        </p:txBody>
      </p:sp>
      <p:graphicFrame>
        <p:nvGraphicFramePr>
          <p:cNvPr id="4" name="Content Placeholder 3"/>
          <p:cNvGraphicFramePr>
            <a:graphicFrameLocks noGrp="1"/>
          </p:cNvGraphicFramePr>
          <p:nvPr>
            <p:ph sz="quarter" idx="13"/>
            <p:extLst>
              <p:ext uri="{D42A27DB-BD31-4B8C-83A1-F6EECF244321}">
                <p14:modId xmlns:p14="http://schemas.microsoft.com/office/powerpoint/2010/main" val="2515888896"/>
              </p:ext>
            </p:extLst>
          </p:nvPr>
        </p:nvGraphicFramePr>
        <p:xfrm>
          <a:off x="1524000" y="533400"/>
          <a:ext cx="6400800" cy="34750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389796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562600"/>
            <a:ext cx="6664911" cy="1143000"/>
          </a:xfrm>
        </p:spPr>
        <p:txBody>
          <a:bodyPr/>
          <a:lstStyle/>
          <a:p>
            <a:pPr marL="0" indent="0" algn="ctr">
              <a:buNone/>
            </a:pPr>
            <a:r>
              <a:rPr lang="en-US" dirty="0" smtClean="0"/>
              <a:t>Videos</a:t>
            </a:r>
            <a:br>
              <a:rPr lang="en-US" dirty="0" smtClean="0"/>
            </a:br>
            <a:endParaRPr lang="en-US" dirty="0"/>
          </a:p>
        </p:txBody>
      </p:sp>
      <p:pic>
        <p:nvPicPr>
          <p:cNvPr id="3" name="mcxrjHe5UJE?version=3&amp;hl=en_US"/>
          <p:cNvPicPr>
            <a:picLocks noRot="1" noChangeAspect="1"/>
          </p:cNvPicPr>
          <p:nvPr>
            <a:videoFile r:link="rId1"/>
          </p:nvPr>
        </p:nvPicPr>
        <p:blipFill>
          <a:blip r:embed="rId3"/>
          <a:stretch>
            <a:fillRect/>
          </a:stretch>
        </p:blipFill>
        <p:spPr>
          <a:xfrm>
            <a:off x="1151890" y="454343"/>
            <a:ext cx="6789420" cy="5092065"/>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05343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562600"/>
            <a:ext cx="6664911" cy="1143000"/>
          </a:xfrm>
        </p:spPr>
        <p:txBody>
          <a:bodyPr/>
          <a:lstStyle/>
          <a:p>
            <a:pPr marL="0" indent="0" algn="ctr">
              <a:buNone/>
            </a:pPr>
            <a:r>
              <a:rPr lang="en-US" dirty="0" smtClean="0"/>
              <a:t>Videos</a:t>
            </a:r>
            <a:br>
              <a:rPr lang="en-US" dirty="0" smtClean="0"/>
            </a:br>
            <a:endParaRPr lang="en-US" dirty="0"/>
          </a:p>
        </p:txBody>
      </p:sp>
      <p:pic>
        <p:nvPicPr>
          <p:cNvPr id="4" name="t8NxMdW8ttA?version=3&amp;hl=en_US"/>
          <p:cNvPicPr>
            <a:picLocks noRot="1" noChangeAspect="1"/>
          </p:cNvPicPr>
          <p:nvPr>
            <a:videoFile r:link="rId1"/>
          </p:nvPr>
        </p:nvPicPr>
        <p:blipFill>
          <a:blip r:embed="rId3"/>
          <a:stretch>
            <a:fillRect/>
          </a:stretch>
        </p:blipFill>
        <p:spPr>
          <a:xfrm>
            <a:off x="1305170" y="473613"/>
            <a:ext cx="6533660" cy="4900245"/>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372848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372168"/>
            <a:ext cx="6664911" cy="1143000"/>
          </a:xfrm>
        </p:spPr>
        <p:txBody>
          <a:bodyPr/>
          <a:lstStyle/>
          <a:p>
            <a:pPr marL="0" indent="0" algn="ctr">
              <a:buNone/>
            </a:pPr>
            <a:r>
              <a:rPr lang="en-US" dirty="0" smtClean="0"/>
              <a:t>Sources </a:t>
            </a:r>
            <a:endParaRPr lang="en-US" dirty="0"/>
          </a:p>
        </p:txBody>
      </p:sp>
      <p:sp>
        <p:nvSpPr>
          <p:cNvPr id="3" name="Content Placeholder 2"/>
          <p:cNvSpPr>
            <a:spLocks noGrp="1"/>
          </p:cNvSpPr>
          <p:nvPr>
            <p:ph sz="quarter" idx="13"/>
          </p:nvPr>
        </p:nvSpPr>
        <p:spPr>
          <a:xfrm>
            <a:off x="990600" y="640080"/>
            <a:ext cx="7391400" cy="3474720"/>
          </a:xfrm>
        </p:spPr>
        <p:txBody>
          <a:bodyPr>
            <a:normAutofit/>
          </a:bodyPr>
          <a:lstStyle/>
          <a:p>
            <a:pPr marL="45720" indent="0">
              <a:buNone/>
            </a:pPr>
            <a:r>
              <a:rPr lang="en-US" sz="1600" dirty="0">
                <a:hlinkClick r:id="rId2"/>
              </a:rPr>
              <a:t>http://chipango.wordpress.com/2011/08/20/island-escape-to-niijima</a:t>
            </a:r>
            <a:r>
              <a:rPr lang="en-US" sz="1600" dirty="0" smtClean="0">
                <a:hlinkClick r:id="rId2"/>
              </a:rPr>
              <a:t>/</a:t>
            </a:r>
            <a:endParaRPr lang="en-US" sz="1600" dirty="0" smtClean="0"/>
          </a:p>
          <a:p>
            <a:pPr marL="45720" indent="0">
              <a:buNone/>
            </a:pPr>
            <a:r>
              <a:rPr lang="en-US" sz="1600" b="1" dirty="0">
                <a:hlinkClick r:id="rId3"/>
              </a:rPr>
              <a:t>http://</a:t>
            </a:r>
            <a:r>
              <a:rPr lang="en-US" sz="1600" b="1" dirty="0" smtClean="0">
                <a:hlinkClick r:id="rId3"/>
              </a:rPr>
              <a:t>en.wikipedia.org/wiki/Kuroshio_Current</a:t>
            </a:r>
            <a:endParaRPr lang="en-US" sz="1600" b="1" dirty="0" smtClean="0"/>
          </a:p>
          <a:p>
            <a:pPr marL="45720" indent="0">
              <a:buNone/>
            </a:pPr>
            <a:r>
              <a:rPr lang="en-US" sz="1600" b="1" dirty="0">
                <a:hlinkClick r:id="rId4"/>
              </a:rPr>
              <a:t>http://niijimawavereport.sblo.jp</a:t>
            </a:r>
            <a:r>
              <a:rPr lang="en-US" sz="1600" b="1" dirty="0" smtClean="0">
                <a:hlinkClick r:id="rId4"/>
              </a:rPr>
              <a:t>/</a:t>
            </a:r>
            <a:endParaRPr lang="en-US" sz="1600" b="1" dirty="0" smtClean="0"/>
          </a:p>
          <a:p>
            <a:pPr marL="45720" indent="0">
              <a:buNone/>
            </a:pPr>
            <a:r>
              <a:rPr lang="en-US" sz="1600" b="1" dirty="0">
                <a:hlinkClick r:id="rId5"/>
              </a:rPr>
              <a:t>http://</a:t>
            </a:r>
            <a:r>
              <a:rPr lang="en-US" sz="1600" b="1" dirty="0" smtClean="0">
                <a:hlinkClick r:id="rId5"/>
              </a:rPr>
              <a:t>en.wikipedia.org/wiki/List_of_volcanoes_in_Japan</a:t>
            </a:r>
            <a:endParaRPr lang="en-US" sz="1600" b="1" dirty="0" smtClean="0"/>
          </a:p>
          <a:p>
            <a:pPr marL="45720" indent="0">
              <a:buNone/>
            </a:pPr>
            <a:r>
              <a:rPr lang="en-US" sz="1600" b="1" dirty="0">
                <a:hlinkClick r:id="rId6"/>
              </a:rPr>
              <a:t>http://</a:t>
            </a:r>
            <a:r>
              <a:rPr lang="en-US" sz="1600" b="1" dirty="0" smtClean="0">
                <a:hlinkClick r:id="rId6"/>
              </a:rPr>
              <a:t>en.wikipedia.org/wiki/Nii-jima</a:t>
            </a:r>
            <a:endParaRPr lang="en-US" sz="1600" b="1" dirty="0" smtClean="0"/>
          </a:p>
          <a:p>
            <a:pPr marL="45720" indent="0">
              <a:buNone/>
            </a:pPr>
            <a:r>
              <a:rPr lang="en-US" sz="1600" b="1" dirty="0">
                <a:hlinkClick r:id="rId7"/>
              </a:rPr>
              <a:t>http://</a:t>
            </a:r>
            <a:r>
              <a:rPr lang="en-US" sz="1600" b="1" dirty="0" smtClean="0">
                <a:hlinkClick r:id="rId7"/>
              </a:rPr>
              <a:t>magicseaweed.com/spot-seasonal-overview.php?spotId=602</a:t>
            </a:r>
            <a:endParaRPr lang="en-US" sz="1600" b="1" dirty="0" smtClean="0"/>
          </a:p>
          <a:p>
            <a:pPr marL="45720" indent="0">
              <a:buNone/>
            </a:pPr>
            <a:r>
              <a:rPr lang="en-US" sz="1600" b="1" dirty="0">
                <a:hlinkClick r:id="rId8"/>
              </a:rPr>
              <a:t>http://</a:t>
            </a:r>
            <a:r>
              <a:rPr lang="en-US" sz="1600" b="1" dirty="0" smtClean="0">
                <a:hlinkClick r:id="rId8"/>
              </a:rPr>
              <a:t>www.surf-forecast.com/breaks/Niijima-Habushiura/reliability_by_season</a:t>
            </a:r>
            <a:endParaRPr lang="en-US" sz="1600" b="1" dirty="0" smtClean="0"/>
          </a:p>
          <a:p>
            <a:pPr marL="45720" indent="0">
              <a:buNone/>
            </a:pPr>
            <a:r>
              <a:rPr lang="en-US" sz="1600" b="1" dirty="0">
                <a:hlinkClick r:id="rId9"/>
              </a:rPr>
              <a:t>http://</a:t>
            </a:r>
            <a:r>
              <a:rPr lang="en-US" sz="1600" b="1" dirty="0" smtClean="0">
                <a:hlinkClick r:id="rId9"/>
              </a:rPr>
              <a:t>wikitravel.org/en/Niijima</a:t>
            </a:r>
            <a:endParaRPr lang="en-US" sz="1600" b="1" dirty="0" smtClean="0"/>
          </a:p>
          <a:p>
            <a:pPr marL="45720" indent="0">
              <a:buNone/>
            </a:pPr>
            <a:r>
              <a:rPr lang="en-US" sz="1600" b="1" dirty="0">
                <a:hlinkClick r:id="rId10"/>
              </a:rPr>
              <a:t>http://www.tokaikisen.co.jp/english/time_price/time_price/</a:t>
            </a:r>
            <a:endParaRPr lang="en-US" sz="1600" b="1" dirty="0" smtClean="0"/>
          </a:p>
          <a:p>
            <a:pPr marL="45720" indent="0">
              <a:buNone/>
            </a:pPr>
            <a:endParaRPr lang="en-US" sz="1100" b="1" dirty="0"/>
          </a:p>
          <a:p>
            <a:pPr marL="45720" indent="0">
              <a:buNone/>
            </a:pPr>
            <a:endParaRPr lang="en-US" sz="1800" b="1" dirty="0"/>
          </a:p>
          <a:p>
            <a:pPr marL="45720" indent="0">
              <a:buNone/>
            </a:pPr>
            <a:endParaRPr lang="en-US" sz="1800" b="1" dirty="0"/>
          </a:p>
          <a:p>
            <a:endParaRPr lang="en-US" sz="1800" dirty="0" smtClean="0"/>
          </a:p>
        </p:txBody>
      </p:sp>
    </p:spTree>
    <p:extLst>
      <p:ext uri="{BB962C8B-B14F-4D97-AF65-F5344CB8AC3E}">
        <p14:creationId xmlns:p14="http://schemas.microsoft.com/office/powerpoint/2010/main" val="14255993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1447800" y="731520"/>
            <a:ext cx="6400800" cy="3474720"/>
          </a:xfrm>
        </p:spPr>
        <p:txBody>
          <a:bodyPr>
            <a:normAutofit/>
          </a:bodyPr>
          <a:lstStyle/>
          <a:p>
            <a:pPr marL="45720" indent="0">
              <a:buNone/>
            </a:pPr>
            <a:r>
              <a:rPr lang="ja-JP" altLang="en-US" sz="8800" dirty="0"/>
              <a:t>じゃまた</a:t>
            </a:r>
            <a:r>
              <a:rPr lang="ja-JP" altLang="en-US" sz="8800" dirty="0" smtClean="0"/>
              <a:t>ね</a:t>
            </a:r>
            <a:r>
              <a:rPr lang="en-US" altLang="ja-JP" sz="8800" dirty="0" smtClean="0"/>
              <a:t>!</a:t>
            </a:r>
          </a:p>
          <a:p>
            <a:pPr marL="45720" indent="0" algn="ctr">
              <a:buNone/>
            </a:pPr>
            <a:r>
              <a:rPr lang="en-US" sz="1800" dirty="0" smtClean="0"/>
              <a:t>See you later!</a:t>
            </a:r>
            <a:endParaRPr lang="en-US" sz="1800"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893920"/>
            <a:ext cx="3451525" cy="259248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2996946"/>
            <a:ext cx="3734181" cy="2489454"/>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483809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372168"/>
            <a:ext cx="6664911" cy="1143000"/>
          </a:xfrm>
        </p:spPr>
        <p:txBody>
          <a:bodyPr/>
          <a:lstStyle/>
          <a:p>
            <a:pPr marL="0" indent="0">
              <a:buNone/>
            </a:pPr>
            <a:r>
              <a:rPr lang="en-US" dirty="0" smtClean="0"/>
              <a:t>Background and History</a:t>
            </a:r>
            <a:endParaRPr lang="en-US" dirty="0"/>
          </a:p>
        </p:txBody>
      </p:sp>
      <p:sp>
        <p:nvSpPr>
          <p:cNvPr id="3" name="Content Placeholder 2"/>
          <p:cNvSpPr>
            <a:spLocks noGrp="1"/>
          </p:cNvSpPr>
          <p:nvPr>
            <p:ph sz="quarter" idx="13"/>
          </p:nvPr>
        </p:nvSpPr>
        <p:spPr>
          <a:xfrm>
            <a:off x="228600" y="640080"/>
            <a:ext cx="4902200" cy="3474720"/>
          </a:xfrm>
        </p:spPr>
        <p:txBody>
          <a:bodyPr/>
          <a:lstStyle/>
          <a:p>
            <a:pPr marL="45720" indent="0" algn="just">
              <a:buNone/>
            </a:pPr>
            <a:r>
              <a:rPr lang="en-US" sz="2000" dirty="0" err="1" smtClean="0"/>
              <a:t>Niijima</a:t>
            </a:r>
            <a:r>
              <a:rPr lang="en-US" sz="2000" dirty="0" smtClean="0"/>
              <a:t> </a:t>
            </a:r>
            <a:r>
              <a:rPr lang="en-US" sz="2000" dirty="0" smtClean="0"/>
              <a:t>is located in the Philippine Sea and is apart of the </a:t>
            </a:r>
            <a:r>
              <a:rPr lang="en-US" sz="2000" dirty="0" err="1" smtClean="0"/>
              <a:t>Izu</a:t>
            </a:r>
            <a:r>
              <a:rPr lang="en-US" sz="2000" dirty="0" smtClean="0"/>
              <a:t> Islands. The population is around 2700 and the dimensions of the island are 6.8 miles long and 1.6 miles wide. Niijima has many cliffs as well as white sandy beaches which are a result from rhyolite lava that formed the island. </a:t>
            </a:r>
            <a:endParaRPr lang="en-US" sz="20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736600"/>
            <a:ext cx="3609975" cy="348615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103522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372168"/>
            <a:ext cx="6664911" cy="1143000"/>
          </a:xfrm>
        </p:spPr>
        <p:txBody>
          <a:bodyPr/>
          <a:lstStyle/>
          <a:p>
            <a:pPr marL="0" indent="0" algn="ctr">
              <a:buNone/>
            </a:pPr>
            <a:r>
              <a:rPr lang="en-US" dirty="0" smtClean="0"/>
              <a:t>Background and History</a:t>
            </a:r>
            <a:br>
              <a:rPr lang="en-US" dirty="0" smtClean="0"/>
            </a:br>
            <a:r>
              <a:rPr lang="en-US" dirty="0" smtClean="0"/>
              <a:t>Continued</a:t>
            </a:r>
            <a:endParaRPr lang="en-US" dirty="0"/>
          </a:p>
        </p:txBody>
      </p:sp>
      <p:sp>
        <p:nvSpPr>
          <p:cNvPr id="3" name="Content Placeholder 2"/>
          <p:cNvSpPr>
            <a:spLocks noGrp="1"/>
          </p:cNvSpPr>
          <p:nvPr>
            <p:ph sz="quarter" idx="13"/>
          </p:nvPr>
        </p:nvSpPr>
        <p:spPr>
          <a:xfrm>
            <a:off x="990600" y="640080"/>
            <a:ext cx="3962400" cy="3474720"/>
          </a:xfrm>
        </p:spPr>
        <p:txBody>
          <a:bodyPr>
            <a:normAutofit/>
          </a:bodyPr>
          <a:lstStyle/>
          <a:p>
            <a:pPr marL="45720" indent="0" algn="just">
              <a:buNone/>
            </a:pPr>
            <a:r>
              <a:rPr lang="en-US" sz="2000" dirty="0" smtClean="0"/>
              <a:t>There are no active volcanoes on Niijima its self, however there are several active volcanoes in the </a:t>
            </a:r>
            <a:r>
              <a:rPr lang="en-US" sz="2000" dirty="0" err="1" smtClean="0"/>
              <a:t>Izu</a:t>
            </a:r>
            <a:r>
              <a:rPr lang="en-US" sz="2000" dirty="0" smtClean="0"/>
              <a:t> Islands. </a:t>
            </a:r>
          </a:p>
          <a:p>
            <a:pPr marL="45720" indent="0" algn="just">
              <a:buNone/>
            </a:pPr>
            <a:endParaRPr lang="en-US" sz="2000" dirty="0" smtClean="0"/>
          </a:p>
          <a:p>
            <a:r>
              <a:rPr lang="en-US" sz="2000" b="1" dirty="0" err="1"/>
              <a:t>Ōshima</a:t>
            </a:r>
            <a:r>
              <a:rPr lang="en-US" sz="2000" b="1" dirty="0"/>
              <a:t> – 1990</a:t>
            </a:r>
          </a:p>
          <a:p>
            <a:r>
              <a:rPr lang="en-US" sz="2000" b="1" dirty="0" smtClean="0"/>
              <a:t>Miyake-</a:t>
            </a:r>
            <a:r>
              <a:rPr lang="en-US" sz="2000" b="1" dirty="0" err="1" smtClean="0"/>
              <a:t>jima</a:t>
            </a:r>
            <a:r>
              <a:rPr lang="en-US" sz="2000" b="1" dirty="0" smtClean="0"/>
              <a:t> - 2005</a:t>
            </a:r>
            <a:endParaRPr lang="en-US" sz="2000" b="1" dirty="0"/>
          </a:p>
          <a:p>
            <a:r>
              <a:rPr lang="en-US" sz="2000" b="1" dirty="0" smtClean="0"/>
              <a:t>Tori-</a:t>
            </a:r>
            <a:r>
              <a:rPr lang="en-US" sz="2000" b="1" dirty="0" err="1" smtClean="0"/>
              <a:t>shima</a:t>
            </a:r>
            <a:r>
              <a:rPr lang="en-US" sz="2000" b="1" dirty="0" smtClean="0"/>
              <a:t> – 2000</a:t>
            </a:r>
          </a:p>
          <a:p>
            <a:endParaRPr lang="en-US" sz="1800" b="1" dirty="0"/>
          </a:p>
          <a:p>
            <a:pPr marL="45720" indent="0">
              <a:buNone/>
            </a:pPr>
            <a:endParaRPr lang="en-US" sz="1800" b="1" dirty="0"/>
          </a:p>
          <a:p>
            <a:pPr marL="45720" indent="0">
              <a:buNone/>
            </a:pPr>
            <a:endParaRPr lang="en-US" sz="1800" b="1" dirty="0"/>
          </a:p>
          <a:p>
            <a:endParaRPr lang="en-US" sz="1800" dirty="0" smtClean="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609600"/>
            <a:ext cx="3314700" cy="3791025"/>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78700" y="3416232"/>
            <a:ext cx="952500" cy="977968"/>
          </a:xfrm>
          <a:prstGeom prst="rect">
            <a:avLst/>
          </a:prstGeom>
          <a:noFill/>
          <a:ln w="158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34907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791200"/>
            <a:ext cx="6664911" cy="1143000"/>
          </a:xfrm>
        </p:spPr>
        <p:txBody>
          <a:bodyPr/>
          <a:lstStyle/>
          <a:p>
            <a:pPr marL="0" indent="0" algn="ctr">
              <a:buNone/>
            </a:pPr>
            <a:r>
              <a:rPr lang="en-US" dirty="0" smtClean="0"/>
              <a:t>Weather Patterns</a:t>
            </a:r>
            <a:endParaRPr lang="en-US" dirty="0"/>
          </a:p>
        </p:txBody>
      </p:sp>
      <p:sp>
        <p:nvSpPr>
          <p:cNvPr id="3" name="Content Placeholder 2"/>
          <p:cNvSpPr>
            <a:spLocks noGrp="1"/>
          </p:cNvSpPr>
          <p:nvPr>
            <p:ph sz="quarter" idx="13"/>
          </p:nvPr>
        </p:nvSpPr>
        <p:spPr>
          <a:xfrm>
            <a:off x="533400" y="640080"/>
            <a:ext cx="8077200" cy="4998720"/>
          </a:xfrm>
        </p:spPr>
        <p:txBody>
          <a:bodyPr>
            <a:normAutofit/>
          </a:bodyPr>
          <a:lstStyle/>
          <a:p>
            <a:pPr marL="45720" indent="0" algn="just">
              <a:buNone/>
            </a:pPr>
            <a:r>
              <a:rPr lang="en-US" sz="2000" dirty="0" err="1" smtClean="0"/>
              <a:t>Niijima’s</a:t>
            </a:r>
            <a:r>
              <a:rPr lang="en-US" sz="2000" dirty="0" smtClean="0"/>
              <a:t> weather varies by season. With </a:t>
            </a:r>
            <a:r>
              <a:rPr lang="en-US" sz="2000" b="1" dirty="0" smtClean="0"/>
              <a:t>February</a:t>
            </a:r>
            <a:r>
              <a:rPr lang="en-US" sz="2000" dirty="0" smtClean="0"/>
              <a:t> being the warmest coolest month of the year for Niijima, the average temperatures you might experience would be a high of 53F and a low of 43F</a:t>
            </a:r>
            <a:r>
              <a:rPr lang="en-US" sz="2000" b="1" dirty="0" smtClean="0"/>
              <a:t>. </a:t>
            </a:r>
            <a:r>
              <a:rPr lang="en-US" sz="2000" dirty="0" smtClean="0"/>
              <a:t>The warmest month of the year would be </a:t>
            </a:r>
            <a:r>
              <a:rPr lang="en-US" sz="2000" b="1" dirty="0" smtClean="0"/>
              <a:t>August</a:t>
            </a:r>
            <a:r>
              <a:rPr lang="en-US" sz="2000" dirty="0" smtClean="0"/>
              <a:t> with an average high of 84F and a low of 75F. The temperatures are generally much warmer and uncomfortable as Japan is generally a very humid region. Those temperatures might very well feel close to 100F or more on the hottest days of the year. </a:t>
            </a:r>
            <a:r>
              <a:rPr lang="en-US" sz="2000" b="1" dirty="0" smtClean="0"/>
              <a:t> </a:t>
            </a:r>
          </a:p>
          <a:p>
            <a:pPr marL="45720" indent="0" algn="just">
              <a:buNone/>
            </a:pPr>
            <a:endParaRPr lang="en-US" sz="2000" b="1" dirty="0" smtClean="0"/>
          </a:p>
          <a:p>
            <a:pPr marL="45720" indent="0" algn="just">
              <a:buNone/>
            </a:pPr>
            <a:r>
              <a:rPr lang="en-US" sz="2000" dirty="0" smtClean="0"/>
              <a:t>You will also generally find the most rain accumulation in </a:t>
            </a:r>
            <a:r>
              <a:rPr lang="en-US" sz="2000" b="1" dirty="0" smtClean="0"/>
              <a:t>October</a:t>
            </a:r>
            <a:r>
              <a:rPr lang="en-US" sz="2000" dirty="0" smtClean="0"/>
              <a:t> with an average of 16” of rain for the month and with the least amount you find </a:t>
            </a:r>
            <a:r>
              <a:rPr lang="en-US" sz="2000" b="1" dirty="0" smtClean="0"/>
              <a:t>December</a:t>
            </a:r>
            <a:r>
              <a:rPr lang="en-US" sz="2000" dirty="0" smtClean="0"/>
              <a:t> only having accumulated 6” of rain</a:t>
            </a:r>
            <a:r>
              <a:rPr lang="en-US" sz="2000" b="1" dirty="0" smtClean="0"/>
              <a:t>. </a:t>
            </a:r>
            <a:r>
              <a:rPr lang="en-US" sz="2000" dirty="0" smtClean="0"/>
              <a:t>During the warmest month of </a:t>
            </a:r>
            <a:r>
              <a:rPr lang="en-US" sz="2000" b="1" dirty="0" smtClean="0"/>
              <a:t>August</a:t>
            </a:r>
            <a:r>
              <a:rPr lang="en-US" sz="2000" dirty="0" smtClean="0"/>
              <a:t> you will normally experience 7” of rain and in </a:t>
            </a:r>
            <a:r>
              <a:rPr lang="en-US" sz="2000" b="1" dirty="0" smtClean="0"/>
              <a:t>February</a:t>
            </a:r>
            <a:r>
              <a:rPr lang="en-US" sz="2000" dirty="0" smtClean="0"/>
              <a:t> you will normally see 6.5” of rain. </a:t>
            </a:r>
            <a:endParaRPr lang="en-US" sz="2000" b="1" dirty="0"/>
          </a:p>
          <a:p>
            <a:pPr marL="45720" indent="0" algn="just">
              <a:buNone/>
            </a:pPr>
            <a:endParaRPr lang="en-US" sz="1800" b="1" dirty="0" smtClean="0"/>
          </a:p>
          <a:p>
            <a:pPr marL="45720" indent="0">
              <a:buNone/>
            </a:pPr>
            <a:endParaRPr lang="en-US" sz="1800" b="1" dirty="0"/>
          </a:p>
          <a:p>
            <a:pPr marL="45720" indent="0">
              <a:buNone/>
            </a:pPr>
            <a:endParaRPr lang="en-US" sz="1800" b="1" dirty="0"/>
          </a:p>
          <a:p>
            <a:pPr marL="45720" indent="0">
              <a:buNone/>
            </a:pPr>
            <a:endParaRPr lang="en-US" sz="1800" b="1" dirty="0"/>
          </a:p>
          <a:p>
            <a:endParaRPr lang="en-US" sz="1800" dirty="0" smtClean="0"/>
          </a:p>
        </p:txBody>
      </p:sp>
    </p:spTree>
    <p:extLst>
      <p:ext uri="{BB962C8B-B14F-4D97-AF65-F5344CB8AC3E}">
        <p14:creationId xmlns:p14="http://schemas.microsoft.com/office/powerpoint/2010/main" val="6026494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372168"/>
            <a:ext cx="6664911" cy="1143000"/>
          </a:xfrm>
        </p:spPr>
        <p:txBody>
          <a:bodyPr/>
          <a:lstStyle/>
          <a:p>
            <a:pPr marL="0" indent="0" algn="ctr">
              <a:buNone/>
            </a:pPr>
            <a:r>
              <a:rPr lang="en-US" dirty="0" smtClean="0"/>
              <a:t>Weather Patterns</a:t>
            </a:r>
            <a:endParaRPr lang="en-US" dirty="0"/>
          </a:p>
        </p:txBody>
      </p:sp>
      <p:sp>
        <p:nvSpPr>
          <p:cNvPr id="3" name="Content Placeholder 2"/>
          <p:cNvSpPr>
            <a:spLocks noGrp="1"/>
          </p:cNvSpPr>
          <p:nvPr>
            <p:ph sz="quarter" idx="13"/>
          </p:nvPr>
        </p:nvSpPr>
        <p:spPr>
          <a:xfrm>
            <a:off x="990600" y="640080"/>
            <a:ext cx="7315200" cy="3779520"/>
          </a:xfrm>
        </p:spPr>
        <p:txBody>
          <a:bodyPr>
            <a:normAutofit fontScale="92500" lnSpcReduction="20000"/>
          </a:bodyPr>
          <a:lstStyle/>
          <a:p>
            <a:pPr marL="45720" indent="0" algn="just">
              <a:buNone/>
            </a:pPr>
            <a:r>
              <a:rPr lang="en-US" sz="1800" b="1" dirty="0" smtClean="0"/>
              <a:t>The wind speeds in Niijima generally stay around the same speed year round, averaging 11 miles per hour. In September and October you will normally see the largest gusts of wind reaching up to 77 miles per hour. September and October is normally when most regions in Japan experience the peak of the Typhoon season resulting in the most amount of rainfall and the largest amount of waves. During the typhoon season in September and October you might find the swell ranging from an average of 6 feet to a high of 25 feet depending on the category of the typhoon. </a:t>
            </a:r>
          </a:p>
          <a:p>
            <a:pPr marL="45720" indent="0" algn="just">
              <a:buNone/>
            </a:pPr>
            <a:endParaRPr lang="en-US" sz="1800" b="1" dirty="0"/>
          </a:p>
          <a:p>
            <a:pPr marL="45720" indent="0" algn="just">
              <a:buNone/>
            </a:pPr>
            <a:r>
              <a:rPr lang="en-US" sz="1800" b="1" dirty="0" smtClean="0"/>
              <a:t>The water temperature surrounding Niijima changes with the seasons as well. The warmest sea temperature is in August with an average of 81F and the lowest being in February with an average of 63F. If you plan on surfing during the winter in Niijima you might want to bring a wetsuit with boots to stay warm. In the summer, board shorts are fine as the sun and the water temperature will keep you warm.  </a:t>
            </a:r>
            <a:endParaRPr lang="en-US" sz="1800" b="1" dirty="0"/>
          </a:p>
          <a:p>
            <a:pPr marL="45720" indent="0">
              <a:buNone/>
            </a:pPr>
            <a:endParaRPr lang="en-US" sz="1800" b="1" dirty="0"/>
          </a:p>
          <a:p>
            <a:endParaRPr lang="en-US" sz="1800" dirty="0" smtClean="0"/>
          </a:p>
        </p:txBody>
      </p:sp>
    </p:spTree>
    <p:extLst>
      <p:ext uri="{BB962C8B-B14F-4D97-AF65-F5344CB8AC3E}">
        <p14:creationId xmlns:p14="http://schemas.microsoft.com/office/powerpoint/2010/main" val="34380102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562600"/>
            <a:ext cx="6664911" cy="1143000"/>
          </a:xfrm>
        </p:spPr>
        <p:txBody>
          <a:bodyPr/>
          <a:lstStyle/>
          <a:p>
            <a:pPr marL="0" indent="0" algn="ctr">
              <a:buNone/>
            </a:pPr>
            <a:r>
              <a:rPr lang="en-US" dirty="0" smtClean="0"/>
              <a:t>Tides and Currents</a:t>
            </a:r>
            <a:br>
              <a:rPr lang="en-US" dirty="0" smtClean="0"/>
            </a:br>
            <a:endParaRPr lang="en-US" dirty="0"/>
          </a:p>
        </p:txBody>
      </p:sp>
      <p:sp>
        <p:nvSpPr>
          <p:cNvPr id="3" name="Content Placeholder 2"/>
          <p:cNvSpPr>
            <a:spLocks noGrp="1"/>
          </p:cNvSpPr>
          <p:nvPr>
            <p:ph sz="quarter" idx="13"/>
          </p:nvPr>
        </p:nvSpPr>
        <p:spPr>
          <a:xfrm>
            <a:off x="2057400" y="3383280"/>
            <a:ext cx="4114800" cy="3474720"/>
          </a:xfrm>
        </p:spPr>
        <p:txBody>
          <a:bodyPr>
            <a:normAutofit/>
          </a:bodyPr>
          <a:lstStyle/>
          <a:p>
            <a:pPr marL="45720" indent="0">
              <a:buNone/>
            </a:pPr>
            <a:r>
              <a:rPr lang="en-US" sz="1800" dirty="0" smtClean="0"/>
              <a:t> </a:t>
            </a:r>
            <a:endParaRPr lang="en-US" sz="1800" b="1" dirty="0" smtClean="0"/>
          </a:p>
          <a:p>
            <a:endParaRPr lang="en-US" sz="1800" b="1" dirty="0"/>
          </a:p>
          <a:p>
            <a:pPr marL="45720" indent="0">
              <a:buNone/>
            </a:pPr>
            <a:endParaRPr lang="en-US" sz="1800" b="1" dirty="0"/>
          </a:p>
          <a:p>
            <a:pPr marL="45720" indent="0">
              <a:buNone/>
            </a:pPr>
            <a:endParaRPr lang="en-US" sz="1800" b="1" dirty="0"/>
          </a:p>
          <a:p>
            <a:endParaRPr lang="en-US" sz="1800" dirty="0" smtClean="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213" y="184387"/>
            <a:ext cx="8639575" cy="4235213"/>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ontent Placeholder 2"/>
          <p:cNvSpPr txBox="1">
            <a:spLocks/>
          </p:cNvSpPr>
          <p:nvPr/>
        </p:nvSpPr>
        <p:spPr>
          <a:xfrm>
            <a:off x="252212" y="4572000"/>
            <a:ext cx="8434587" cy="1219200"/>
          </a:xfrm>
          <a:prstGeom prst="rect">
            <a:avLst/>
          </a:prstGeom>
        </p:spPr>
        <p:txBody>
          <a:bodyPr vert="horz" lIns="91440" tIns="45720" rIns="91440" bIns="45720" rtlCol="0">
            <a:normAutofit/>
          </a:bodyPr>
          <a:lst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marL="45720" indent="0">
              <a:buNone/>
            </a:pPr>
            <a:r>
              <a:rPr lang="en-US" sz="1400" b="1" dirty="0" smtClean="0"/>
              <a:t>Mixed / Semi-diurnal tide is what is displayed for </a:t>
            </a:r>
            <a:r>
              <a:rPr lang="en-US" sz="1400" b="1" dirty="0" err="1" smtClean="0"/>
              <a:t>Niijima</a:t>
            </a:r>
            <a:r>
              <a:rPr lang="en-US" sz="1400" b="1" dirty="0" smtClean="0"/>
              <a:t>. Beginning in the early morning you will start off with a flood current, reach the maximum tide at 04:39. During the morning hours you will move to an ebb current and reach slack water around 10:00. In the afternoon this pattern will repeat itself. </a:t>
            </a:r>
          </a:p>
          <a:p>
            <a:pPr marL="45720" indent="0">
              <a:buFont typeface="Georgia" pitchFamily="18" charset="0"/>
              <a:buNone/>
            </a:pPr>
            <a:endParaRPr lang="en-US" sz="1800" b="1" dirty="0" smtClean="0"/>
          </a:p>
          <a:p>
            <a:pPr marL="45720" indent="0">
              <a:buFont typeface="Georgia" pitchFamily="18" charset="0"/>
              <a:buNone/>
            </a:pPr>
            <a:endParaRPr lang="en-US" sz="1800" b="1" dirty="0" smtClean="0"/>
          </a:p>
          <a:p>
            <a:endParaRPr lang="en-US" sz="1800" dirty="0" smtClean="0"/>
          </a:p>
        </p:txBody>
      </p:sp>
    </p:spTree>
    <p:extLst>
      <p:ext uri="{BB962C8B-B14F-4D97-AF65-F5344CB8AC3E}">
        <p14:creationId xmlns:p14="http://schemas.microsoft.com/office/powerpoint/2010/main" val="10149925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372168"/>
            <a:ext cx="6664911" cy="1143000"/>
          </a:xfrm>
        </p:spPr>
        <p:txBody>
          <a:bodyPr/>
          <a:lstStyle/>
          <a:p>
            <a:pPr marL="0" indent="0" algn="ctr">
              <a:buNone/>
            </a:pPr>
            <a:r>
              <a:rPr lang="en-US" dirty="0" smtClean="0"/>
              <a:t>Tides and Currents</a:t>
            </a:r>
            <a:br>
              <a:rPr lang="en-US" dirty="0" smtClean="0"/>
            </a:br>
            <a:r>
              <a:rPr lang="en-US" dirty="0" smtClean="0"/>
              <a:t>Continued</a:t>
            </a:r>
            <a:endParaRPr lang="en-US" dirty="0"/>
          </a:p>
        </p:txBody>
      </p:sp>
      <p:sp>
        <p:nvSpPr>
          <p:cNvPr id="3" name="Content Placeholder 2"/>
          <p:cNvSpPr>
            <a:spLocks noGrp="1"/>
          </p:cNvSpPr>
          <p:nvPr>
            <p:ph sz="quarter" idx="13"/>
          </p:nvPr>
        </p:nvSpPr>
        <p:spPr>
          <a:xfrm>
            <a:off x="228600" y="640080"/>
            <a:ext cx="4191000" cy="3779520"/>
          </a:xfrm>
        </p:spPr>
        <p:txBody>
          <a:bodyPr>
            <a:normAutofit/>
          </a:bodyPr>
          <a:lstStyle/>
          <a:p>
            <a:pPr marL="45720" indent="0" algn="just">
              <a:buNone/>
            </a:pPr>
            <a:r>
              <a:rPr lang="en-US" sz="2000" dirty="0" smtClean="0"/>
              <a:t>The nearest tidal station is located roughly 5 miles from the larger island of Niijima, on the island called </a:t>
            </a:r>
            <a:r>
              <a:rPr lang="en-US" sz="2000" dirty="0" err="1" smtClean="0"/>
              <a:t>Sikine</a:t>
            </a:r>
            <a:r>
              <a:rPr lang="en-US" sz="2000" dirty="0" smtClean="0"/>
              <a:t> </a:t>
            </a:r>
            <a:r>
              <a:rPr lang="en-US" sz="2000" dirty="0" err="1" smtClean="0"/>
              <a:t>Sima</a:t>
            </a:r>
            <a:r>
              <a:rPr lang="en-US" sz="2000" dirty="0" smtClean="0"/>
              <a:t>. The tidal pattern observed in this area would be classified as a mixed semi-diurnal. There are two high and two low tidal heights throughout the tidal day</a:t>
            </a:r>
            <a:r>
              <a:rPr lang="en-US" sz="2000" dirty="0"/>
              <a:t> </a:t>
            </a:r>
            <a:r>
              <a:rPr lang="en-US" sz="2000" dirty="0" smtClean="0"/>
              <a:t>which can vary depending on the time of year, month, etc.</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5023" y="762000"/>
            <a:ext cx="4227977" cy="3568116"/>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777339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943600"/>
            <a:ext cx="6664911" cy="1143000"/>
          </a:xfrm>
        </p:spPr>
        <p:txBody>
          <a:bodyPr/>
          <a:lstStyle/>
          <a:p>
            <a:pPr marL="0" indent="0" algn="ctr">
              <a:buNone/>
            </a:pPr>
            <a:r>
              <a:rPr lang="en-US" dirty="0" smtClean="0"/>
              <a:t>Swell Directions </a:t>
            </a:r>
            <a:endParaRPr lang="en-US" dirty="0"/>
          </a:p>
        </p:txBody>
      </p:sp>
      <p:sp>
        <p:nvSpPr>
          <p:cNvPr id="3" name="Content Placeholder 2"/>
          <p:cNvSpPr>
            <a:spLocks noGrp="1"/>
          </p:cNvSpPr>
          <p:nvPr>
            <p:ph sz="quarter" idx="13"/>
          </p:nvPr>
        </p:nvSpPr>
        <p:spPr>
          <a:xfrm>
            <a:off x="304800" y="106680"/>
            <a:ext cx="4419600" cy="3169920"/>
          </a:xfrm>
        </p:spPr>
        <p:txBody>
          <a:bodyPr>
            <a:normAutofit lnSpcReduction="10000"/>
          </a:bodyPr>
          <a:lstStyle/>
          <a:p>
            <a:pPr marL="45720" indent="0" algn="just">
              <a:buNone/>
            </a:pPr>
            <a:r>
              <a:rPr lang="en-US" sz="1800" dirty="0" smtClean="0"/>
              <a:t>NOAA Wave Watch 3 suggests that the best swell direction comes from a south swell. During the Japanese Typhoon season, you will undoubtedly see an increase in swell height and speed. Niijima is affected by the most violent typhoons as well as the Kuroshio Current, that play a role in the swell height and direction. The Kuroshio Current travels at a rate of about 3 miles per hour, or about 75 miles per day.   </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07950"/>
            <a:ext cx="3810000" cy="253365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0550" y="2757685"/>
            <a:ext cx="3935950" cy="2881115"/>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3395285"/>
            <a:ext cx="4399048" cy="2243515"/>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6795401"/>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3011</TotalTime>
  <Words>1264</Words>
  <Application>Microsoft Office PowerPoint</Application>
  <PresentationFormat>On-screen Show (4:3)</PresentationFormat>
  <Paragraphs>78</Paragraphs>
  <Slides>23</Slides>
  <Notes>0</Notes>
  <HiddenSlides>0</HiddenSlides>
  <MMClips>2</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Slipstream</vt:lpstr>
      <vt:lpstr> Global Surf Project </vt:lpstr>
      <vt:lpstr>Table of Contents</vt:lpstr>
      <vt:lpstr>Background and History</vt:lpstr>
      <vt:lpstr>Background and History Continued</vt:lpstr>
      <vt:lpstr>Weather Patterns</vt:lpstr>
      <vt:lpstr>Weather Patterns</vt:lpstr>
      <vt:lpstr>Tides and Currents </vt:lpstr>
      <vt:lpstr>Tides and Currents Continued</vt:lpstr>
      <vt:lpstr>Swell Directions </vt:lpstr>
      <vt:lpstr>Wind &amp; Swell Statistics</vt:lpstr>
      <vt:lpstr>Wind &amp; Swell Statistics</vt:lpstr>
      <vt:lpstr>Bathymetry</vt:lpstr>
      <vt:lpstr>Planning Your Trip</vt:lpstr>
      <vt:lpstr>Planning Your Trip</vt:lpstr>
      <vt:lpstr>Images</vt:lpstr>
      <vt:lpstr>Images</vt:lpstr>
      <vt:lpstr>Images</vt:lpstr>
      <vt:lpstr>Images</vt:lpstr>
      <vt:lpstr>Images</vt:lpstr>
      <vt:lpstr>Videos </vt:lpstr>
      <vt:lpstr>Videos </vt:lpstr>
      <vt:lpstr>Sources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Joseph LeRoy</dc:creator>
  <cp:lastModifiedBy>leroyj</cp:lastModifiedBy>
  <cp:revision>70</cp:revision>
  <cp:lastPrinted>2012-03-19T00:50:19Z</cp:lastPrinted>
  <dcterms:created xsi:type="dcterms:W3CDTF">2012-03-17T01:40:39Z</dcterms:created>
  <dcterms:modified xsi:type="dcterms:W3CDTF">2012-03-19T21:22:40Z</dcterms:modified>
</cp:coreProperties>
</file>